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4" r:id="rId13"/>
    <p:sldId id="276" r:id="rId14"/>
    <p:sldId id="277" r:id="rId15"/>
    <p:sldId id="273" r:id="rId16"/>
    <p:sldId id="278" r:id="rId17"/>
    <p:sldId id="279" r:id="rId18"/>
    <p:sldId id="269" r:id="rId19"/>
    <p:sldId id="270" r:id="rId20"/>
    <p:sldId id="271" r:id="rId2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B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1/24/2023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1/24/2023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1/24/2023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1/24/2023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1/24/2023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1/24/2023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2F1DF-E65A-2599-FC8C-07D00019A743}"/>
              </a:ext>
            </a:extLst>
          </p:cNvPr>
          <p:cNvSpPr>
            <a:spLocks noGrp="1"/>
          </p:cNvSpPr>
          <p:nvPr>
            <p:ph type="ctrTitle"/>
          </p:nvPr>
        </p:nvSpPr>
        <p:spPr>
          <a:xfrm>
            <a:off x="830510" y="964734"/>
            <a:ext cx="7520981" cy="3573710"/>
          </a:xfrm>
        </p:spPr>
        <p:txBody>
          <a:bodyPr>
            <a:normAutofit fontScale="90000"/>
          </a:bodyPr>
          <a:lstStyle/>
          <a:p>
            <a:pPr algn="ctr"/>
            <a:br>
              <a:rPr lang="el-GR" sz="4800" b="1" dirty="0">
                <a:solidFill>
                  <a:srgbClr val="002060"/>
                </a:solidFill>
                <a:latin typeface="Arial" panose="020B0604020202020204" pitchFamily="34" charset="0"/>
                <a:cs typeface="Arial" panose="020B0604020202020204" pitchFamily="34" charset="0"/>
              </a:rPr>
            </a:br>
            <a:br>
              <a:rPr lang="el-GR" sz="4800" b="1" dirty="0">
                <a:solidFill>
                  <a:srgbClr val="002060"/>
                </a:solidFill>
                <a:latin typeface="Arial" panose="020B0604020202020204" pitchFamily="34" charset="0"/>
                <a:cs typeface="Arial" panose="020B0604020202020204" pitchFamily="34" charset="0"/>
              </a:rPr>
            </a:br>
            <a:br>
              <a:rPr lang="el-GR" sz="4800" b="1" dirty="0">
                <a:solidFill>
                  <a:srgbClr val="002060"/>
                </a:solidFill>
                <a:latin typeface="Arial" panose="020B0604020202020204" pitchFamily="34" charset="0"/>
                <a:cs typeface="Arial" panose="020B0604020202020204" pitchFamily="34" charset="0"/>
              </a:rPr>
            </a:br>
            <a:br>
              <a:rPr lang="el-GR" sz="4800" b="1" dirty="0">
                <a:solidFill>
                  <a:srgbClr val="002060"/>
                </a:solidFill>
                <a:latin typeface="Arial" panose="020B0604020202020204" pitchFamily="34" charset="0"/>
                <a:cs typeface="Arial" panose="020B0604020202020204" pitchFamily="34" charset="0"/>
              </a:rPr>
            </a:br>
            <a:r>
              <a:rPr lang="el-GR" sz="4400" b="1" dirty="0">
                <a:solidFill>
                  <a:srgbClr val="002060"/>
                </a:solidFill>
                <a:latin typeface="Arial" panose="020B0604020202020204" pitchFamily="34" charset="0"/>
                <a:cs typeface="Arial" panose="020B0604020202020204" pitchFamily="34" charset="0"/>
              </a:rPr>
              <a:t>Νομικό Πλαίσιο Προστασίας Προσωπικών Δεδομένων</a:t>
            </a:r>
            <a:br>
              <a:rPr lang="el-GR" sz="4400" b="1" dirty="0">
                <a:solidFill>
                  <a:srgbClr val="002060"/>
                </a:solidFill>
                <a:latin typeface="Arial" panose="020B0604020202020204" pitchFamily="34" charset="0"/>
                <a:cs typeface="Arial" panose="020B0604020202020204" pitchFamily="34" charset="0"/>
              </a:rPr>
            </a:br>
            <a:br>
              <a:rPr lang="en-US" sz="4400" b="1" dirty="0">
                <a:solidFill>
                  <a:srgbClr val="002060"/>
                </a:solidFill>
                <a:latin typeface="Arial" panose="020B0604020202020204" pitchFamily="34" charset="0"/>
                <a:cs typeface="Arial" panose="020B0604020202020204" pitchFamily="34" charset="0"/>
              </a:rPr>
            </a:br>
            <a:r>
              <a:rPr lang="el-GR" sz="4400" b="1" dirty="0">
                <a:solidFill>
                  <a:srgbClr val="002060"/>
                </a:solidFill>
                <a:latin typeface="Arial" panose="020B0604020202020204" pitchFamily="34" charset="0"/>
                <a:cs typeface="Arial" panose="020B0604020202020204" pitchFamily="34" charset="0"/>
              </a:rPr>
              <a:t>Ομοσπονδία Συνδέσμου Γονέων Σχολείων Δημοτικής Εκπαίδευσης Λευκωσίας</a:t>
            </a:r>
            <a:endParaRPr lang="el-GR" sz="4400" b="1" dirty="0">
              <a:solidFill>
                <a:srgbClr val="002060"/>
              </a:solidFill>
            </a:endParaRPr>
          </a:p>
        </p:txBody>
      </p:sp>
      <p:sp>
        <p:nvSpPr>
          <p:cNvPr id="3" name="Subtitle 2">
            <a:extLst>
              <a:ext uri="{FF2B5EF4-FFF2-40B4-BE49-F238E27FC236}">
                <a16:creationId xmlns:a16="http://schemas.microsoft.com/office/drawing/2014/main" id="{D929F31A-FE3C-9529-F162-04A5D2B50883}"/>
              </a:ext>
            </a:extLst>
          </p:cNvPr>
          <p:cNvSpPr>
            <a:spLocks noGrp="1"/>
          </p:cNvSpPr>
          <p:nvPr>
            <p:ph type="subTitle" idx="1"/>
          </p:nvPr>
        </p:nvSpPr>
        <p:spPr>
          <a:xfrm>
            <a:off x="1015068" y="4872510"/>
            <a:ext cx="7400147" cy="949450"/>
          </a:xfrm>
        </p:spPr>
        <p:txBody>
          <a:bodyPr>
            <a:noAutofit/>
          </a:bodyPr>
          <a:lstStyle/>
          <a:p>
            <a:pPr>
              <a:spcBef>
                <a:spcPts val="600"/>
              </a:spcBef>
            </a:pPr>
            <a:r>
              <a:rPr lang="el-GR" sz="1400" dirty="0">
                <a:solidFill>
                  <a:srgbClr val="002060"/>
                </a:solidFill>
                <a:latin typeface="Arial" panose="020B0604020202020204" pitchFamily="34" charset="0"/>
                <a:cs typeface="Arial" panose="020B0604020202020204" pitchFamily="34" charset="0"/>
              </a:rPr>
              <a:t>Ειρήνη </a:t>
            </a:r>
            <a:r>
              <a:rPr lang="el-GR" sz="1400" dirty="0" err="1">
                <a:solidFill>
                  <a:srgbClr val="002060"/>
                </a:solidFill>
                <a:latin typeface="Arial" panose="020B0604020202020204" pitchFamily="34" charset="0"/>
                <a:cs typeface="Arial" panose="020B0604020202020204" pitchFamily="34" charset="0"/>
              </a:rPr>
              <a:t>Λοϊζίδου</a:t>
            </a:r>
            <a:r>
              <a:rPr lang="el-GR" sz="1400" dirty="0">
                <a:solidFill>
                  <a:srgbClr val="002060"/>
                </a:solidFill>
                <a:latin typeface="Arial" panose="020B0604020202020204" pitchFamily="34" charset="0"/>
                <a:cs typeface="Arial" panose="020B0604020202020204" pitchFamily="34" charset="0"/>
              </a:rPr>
              <a:t> Νικολαΐδου</a:t>
            </a:r>
          </a:p>
          <a:p>
            <a:pPr>
              <a:spcBef>
                <a:spcPts val="600"/>
              </a:spcBef>
            </a:pPr>
            <a:r>
              <a:rPr lang="el-GR" sz="1400" dirty="0">
                <a:solidFill>
                  <a:srgbClr val="002060"/>
                </a:solidFill>
                <a:latin typeface="Arial" panose="020B0604020202020204" pitchFamily="34" charset="0"/>
                <a:cs typeface="Arial" panose="020B0604020202020204" pitchFamily="34" charset="0"/>
              </a:rPr>
              <a:t>Επίτροπος Προστασίας</a:t>
            </a:r>
          </a:p>
          <a:p>
            <a:pPr>
              <a:spcBef>
                <a:spcPts val="600"/>
              </a:spcBef>
            </a:pPr>
            <a:r>
              <a:rPr lang="el-GR" sz="1400" dirty="0">
                <a:solidFill>
                  <a:srgbClr val="002060"/>
                </a:solidFill>
                <a:latin typeface="Arial" panose="020B0604020202020204" pitchFamily="34" charset="0"/>
                <a:cs typeface="Arial" panose="020B0604020202020204" pitchFamily="34" charset="0"/>
              </a:rPr>
              <a:t>Δεδομένων Προσωπικού Χαρακτήρα                                      25 Ιανουαρίου 2023</a:t>
            </a:r>
            <a:endParaRPr lang="el-GR" sz="1400" dirty="0">
              <a:solidFill>
                <a:srgbClr val="002060"/>
              </a:solidFill>
            </a:endParaRPr>
          </a:p>
        </p:txBody>
      </p:sp>
      <p:pic>
        <p:nvPicPr>
          <p:cNvPr id="4" name="Picture 3">
            <a:extLst>
              <a:ext uri="{FF2B5EF4-FFF2-40B4-BE49-F238E27FC236}">
                <a16:creationId xmlns:a16="http://schemas.microsoft.com/office/drawing/2014/main" id="{852174CB-11EB-478D-231D-B87A4BC5F25A}"/>
              </a:ext>
            </a:extLst>
          </p:cNvPr>
          <p:cNvPicPr>
            <a:picLocks noChangeAspect="1"/>
          </p:cNvPicPr>
          <p:nvPr/>
        </p:nvPicPr>
        <p:blipFill>
          <a:blip r:embed="rId2"/>
          <a:stretch>
            <a:fillRect/>
          </a:stretch>
        </p:blipFill>
        <p:spPr>
          <a:xfrm>
            <a:off x="8489233" y="5399494"/>
            <a:ext cx="712136" cy="712136"/>
          </a:xfrm>
          <a:prstGeom prst="rect">
            <a:avLst/>
          </a:prstGeom>
        </p:spPr>
      </p:pic>
    </p:spTree>
    <p:extLst>
      <p:ext uri="{BB962C8B-B14F-4D97-AF65-F5344CB8AC3E}">
        <p14:creationId xmlns:p14="http://schemas.microsoft.com/office/powerpoint/2010/main" val="3728848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71DE6-48A2-7FEA-675D-D9CD02F5D4EB}"/>
              </a:ext>
            </a:extLst>
          </p:cNvPr>
          <p:cNvSpPr>
            <a:spLocks noGrp="1"/>
          </p:cNvSpPr>
          <p:nvPr>
            <p:ph type="title"/>
          </p:nvPr>
        </p:nvSpPr>
        <p:spPr/>
        <p:txBody>
          <a:bodyPr/>
          <a:lstStyle/>
          <a:p>
            <a:r>
              <a:rPr lang="el-GR" b="1" dirty="0">
                <a:solidFill>
                  <a:srgbClr val="002060"/>
                </a:solidFill>
                <a:latin typeface="Arial" panose="020B0604020202020204" pitchFamily="34" charset="0"/>
                <a:cs typeface="Arial" panose="020B0604020202020204" pitchFamily="34" charset="0"/>
              </a:rPr>
              <a:t>Καθήκοντα</a:t>
            </a:r>
          </a:p>
        </p:txBody>
      </p:sp>
      <p:sp>
        <p:nvSpPr>
          <p:cNvPr id="3" name="Content Placeholder 2">
            <a:extLst>
              <a:ext uri="{FF2B5EF4-FFF2-40B4-BE49-F238E27FC236}">
                <a16:creationId xmlns:a16="http://schemas.microsoft.com/office/drawing/2014/main" id="{A43BEE0D-677C-AD08-B96D-77E0B377B2D1}"/>
              </a:ext>
            </a:extLst>
          </p:cNvPr>
          <p:cNvSpPr>
            <a:spLocks noGrp="1"/>
          </p:cNvSpPr>
          <p:nvPr>
            <p:ph idx="1"/>
          </p:nvPr>
        </p:nvSpPr>
        <p:spPr/>
        <p:txBody>
          <a:bodyPr>
            <a:normAutofit/>
          </a:bodyPr>
          <a:lstStyle/>
          <a:p>
            <a:pPr algn="just">
              <a:buFont typeface="Wingdings" panose="05000000000000000000" pitchFamily="2" charset="2"/>
              <a:buChar char="§"/>
            </a:pPr>
            <a:r>
              <a:rPr lang="el-GR" sz="2000" dirty="0">
                <a:solidFill>
                  <a:srgbClr val="002060"/>
                </a:solidFill>
                <a:latin typeface="Arial" panose="020B0604020202020204" pitchFamily="34" charset="0"/>
                <a:cs typeface="Arial" panose="020B0604020202020204" pitchFamily="34" charset="0"/>
              </a:rPr>
              <a:t>Υπεύθυνος για την υλοποίηση έργων και δραστηριοτήτων για βελτίωση της εμφάνισης και λειτουργικότητας του σχολικού χώρου, καθώς και της ποιότητας ζωής παιδιών, σε συνεργασία με τη Σχολική Διεύθυνση</a:t>
            </a:r>
          </a:p>
          <a:p>
            <a:pPr algn="just">
              <a:buFont typeface="Wingdings" panose="05000000000000000000" pitchFamily="2" charset="2"/>
              <a:buChar char="§"/>
            </a:pPr>
            <a:r>
              <a:rPr lang="el-GR" dirty="0">
                <a:solidFill>
                  <a:srgbClr val="002060"/>
                </a:solidFill>
                <a:latin typeface="Arial" panose="020B0604020202020204" pitchFamily="34" charset="0"/>
                <a:cs typeface="Arial" panose="020B0604020202020204" pitchFamily="34" charset="0"/>
              </a:rPr>
              <a:t>Επιδιώκει την ανάπτυξη των σχέσεων και την τακτική επικοινωνία μεταξύ των μελών του</a:t>
            </a:r>
            <a:endParaRPr lang="el-GR" sz="20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l-GR" dirty="0">
                <a:solidFill>
                  <a:srgbClr val="002060"/>
                </a:solidFill>
                <a:latin typeface="Arial" panose="020B0604020202020204" pitchFamily="34" charset="0"/>
                <a:cs typeface="Arial" panose="020B0604020202020204" pitchFamily="34" charset="0"/>
              </a:rPr>
              <a:t>Διαθέτει οικονομικούς πόρους τους οποίους χρησιμοποιεί προς όφελος της σχολικής μονάδας  </a:t>
            </a:r>
            <a:endParaRPr lang="el-GR" sz="20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l-GR" dirty="0">
                <a:solidFill>
                  <a:srgbClr val="002060"/>
                </a:solidFill>
                <a:latin typeface="Arial" panose="020B0604020202020204" pitchFamily="34" charset="0"/>
                <a:cs typeface="Arial" panose="020B0604020202020204" pitchFamily="34" charset="0"/>
              </a:rPr>
              <a:t>Οργανώνει εκδηλώσεις για σύσφιξη των σχέσεων των μελών μεταξύ τους και με το διδακτικό προσωπικό</a:t>
            </a:r>
            <a:r>
              <a:rPr lang="el-GR" sz="2000" dirty="0">
                <a:solidFill>
                  <a:srgbClr val="002060"/>
                </a:solidFill>
                <a:latin typeface="Arial" panose="020B0604020202020204" pitchFamily="34" charset="0"/>
                <a:cs typeface="Arial" panose="020B0604020202020204" pitchFamily="34" charset="0"/>
              </a:rPr>
              <a:t> </a:t>
            </a:r>
          </a:p>
          <a:p>
            <a:pPr algn="just">
              <a:buFont typeface="Wingdings" panose="05000000000000000000" pitchFamily="2" charset="2"/>
              <a:buChar char="§"/>
            </a:pPr>
            <a:r>
              <a:rPr lang="el-GR" sz="2000" dirty="0">
                <a:solidFill>
                  <a:srgbClr val="002060"/>
                </a:solidFill>
                <a:latin typeface="Arial" panose="020B0604020202020204" pitchFamily="34" charset="0"/>
                <a:cs typeface="Arial" panose="020B0604020202020204" pitchFamily="34" charset="0"/>
              </a:rPr>
              <a:t> Προσλαμβάνει και εργοδοτεί προσωπικό για την υποβοήθηση των δραστηριοτήτων του</a:t>
            </a:r>
          </a:p>
          <a:p>
            <a:pPr marL="0" indent="0">
              <a:buNone/>
            </a:pPr>
            <a:endParaRPr lang="el-GR" dirty="0"/>
          </a:p>
        </p:txBody>
      </p:sp>
      <p:pic>
        <p:nvPicPr>
          <p:cNvPr id="4" name="Picture 3">
            <a:extLst>
              <a:ext uri="{FF2B5EF4-FFF2-40B4-BE49-F238E27FC236}">
                <a16:creationId xmlns:a16="http://schemas.microsoft.com/office/drawing/2014/main" id="{8D399475-2FAA-AB63-93FF-672A241EDF95}"/>
              </a:ext>
            </a:extLst>
          </p:cNvPr>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4066395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7B08B-ADEA-2A1A-D29A-843084AB25BA}"/>
              </a:ext>
            </a:extLst>
          </p:cNvPr>
          <p:cNvSpPr>
            <a:spLocks noGrp="1"/>
          </p:cNvSpPr>
          <p:nvPr>
            <p:ph type="title"/>
          </p:nvPr>
        </p:nvSpPr>
        <p:spPr>
          <a:xfrm>
            <a:off x="252918" y="1123837"/>
            <a:ext cx="3136233" cy="4601183"/>
          </a:xfrm>
        </p:spPr>
        <p:txBody>
          <a:bodyPr/>
          <a:lstStyle/>
          <a:p>
            <a:r>
              <a:rPr lang="el-GR" b="1" dirty="0">
                <a:solidFill>
                  <a:srgbClr val="002060"/>
                </a:solidFill>
                <a:latin typeface="Arial" panose="020B0604020202020204" pitchFamily="34" charset="0"/>
                <a:cs typeface="Arial" panose="020B0604020202020204" pitchFamily="34" charset="0"/>
              </a:rPr>
              <a:t>Πότε είναι νόμιμη η επεξεργασία προσωπικών δεδομένων από τους Συνδέσμους Γονέων</a:t>
            </a:r>
            <a:endParaRPr lang="el-GR" b="1" dirty="0">
              <a:solidFill>
                <a:srgbClr val="002060"/>
              </a:solidFill>
            </a:endParaRPr>
          </a:p>
        </p:txBody>
      </p:sp>
      <p:sp>
        <p:nvSpPr>
          <p:cNvPr id="3" name="Content Placeholder 2">
            <a:extLst>
              <a:ext uri="{FF2B5EF4-FFF2-40B4-BE49-F238E27FC236}">
                <a16:creationId xmlns:a16="http://schemas.microsoft.com/office/drawing/2014/main" id="{52D16043-710B-BA2F-7545-E1694EEF7ED1}"/>
              </a:ext>
            </a:extLst>
          </p:cNvPr>
          <p:cNvSpPr>
            <a:spLocks noGrp="1"/>
          </p:cNvSpPr>
          <p:nvPr>
            <p:ph idx="1"/>
          </p:nvPr>
        </p:nvSpPr>
        <p:spPr/>
        <p:txBody>
          <a:bodyPr/>
          <a:lstStyle/>
          <a:p>
            <a:pPr marL="0" indent="0">
              <a:buNone/>
            </a:pPr>
            <a:r>
              <a:rPr lang="el-GR" sz="2000" dirty="0">
                <a:solidFill>
                  <a:srgbClr val="002060"/>
                </a:solidFill>
                <a:latin typeface="Arial" panose="020B0604020202020204" pitchFamily="34" charset="0"/>
                <a:cs typeface="Arial" panose="020B0604020202020204" pitchFamily="34" charset="0"/>
              </a:rPr>
              <a:t> Όταν τηρείται μία από τις κατωτέρω προϋποθέσεις</a:t>
            </a:r>
            <a:r>
              <a:rPr lang="en-US" sz="2000" dirty="0">
                <a:solidFill>
                  <a:srgbClr val="002060"/>
                </a:solidFill>
                <a:latin typeface="Arial" panose="020B0604020202020204" pitchFamily="34" charset="0"/>
                <a:cs typeface="Arial" panose="020B0604020202020204" pitchFamily="34" charset="0"/>
              </a:rPr>
              <a:t> </a:t>
            </a:r>
            <a:r>
              <a:rPr lang="el-GR" sz="2000" dirty="0">
                <a:solidFill>
                  <a:srgbClr val="002060"/>
                </a:solidFill>
                <a:latin typeface="Arial" panose="020B0604020202020204" pitchFamily="34" charset="0"/>
                <a:cs typeface="Arial" panose="020B0604020202020204" pitchFamily="34" charset="0"/>
              </a:rPr>
              <a:t>:</a:t>
            </a:r>
          </a:p>
          <a:p>
            <a:pPr marL="0" indent="0">
              <a:buNone/>
            </a:pPr>
            <a:r>
              <a:rPr lang="el-GR" sz="2000" dirty="0">
                <a:solidFill>
                  <a:srgbClr val="002060"/>
                </a:solidFill>
                <a:latin typeface="Arial" panose="020B0604020202020204" pitchFamily="34" charset="0"/>
                <a:cs typeface="Arial" panose="020B0604020202020204" pitchFamily="34" charset="0"/>
              </a:rPr>
              <a:t>      1. Συγκατάθεση </a:t>
            </a:r>
          </a:p>
          <a:p>
            <a:pPr marL="0" indent="0">
              <a:buNone/>
            </a:pPr>
            <a:r>
              <a:rPr lang="el-GR" dirty="0">
                <a:solidFill>
                  <a:srgbClr val="002060"/>
                </a:solidFill>
                <a:latin typeface="Arial" panose="020B0604020202020204" pitchFamily="34" charset="0"/>
                <a:cs typeface="Arial" panose="020B0604020202020204" pitchFamily="34" charset="0"/>
              </a:rPr>
              <a:t>      </a:t>
            </a:r>
            <a:r>
              <a:rPr lang="el-GR" sz="2000" dirty="0">
                <a:solidFill>
                  <a:srgbClr val="002060"/>
                </a:solidFill>
                <a:latin typeface="Arial" panose="020B0604020202020204" pitchFamily="34" charset="0"/>
                <a:cs typeface="Arial" panose="020B0604020202020204" pitchFamily="34" charset="0"/>
              </a:rPr>
              <a:t>2. Εκτέλεση σύμβασης</a:t>
            </a:r>
          </a:p>
          <a:p>
            <a:pPr marL="0" indent="0">
              <a:buNone/>
            </a:pPr>
            <a:r>
              <a:rPr lang="el-GR" sz="2000" dirty="0">
                <a:solidFill>
                  <a:srgbClr val="002060"/>
                </a:solidFill>
                <a:latin typeface="Arial" panose="020B0604020202020204" pitchFamily="34" charset="0"/>
                <a:cs typeface="Arial" panose="020B0604020202020204" pitchFamily="34" charset="0"/>
              </a:rPr>
              <a:t>      3. Έννομη υποχρέωση </a:t>
            </a:r>
          </a:p>
          <a:p>
            <a:pPr marL="0" indent="0">
              <a:buNone/>
            </a:pPr>
            <a:r>
              <a:rPr lang="el-GR" sz="2000" dirty="0">
                <a:solidFill>
                  <a:srgbClr val="002060"/>
                </a:solidFill>
                <a:latin typeface="Arial" panose="020B0604020202020204" pitchFamily="34" charset="0"/>
                <a:cs typeface="Arial" panose="020B0604020202020204" pitchFamily="34" charset="0"/>
              </a:rPr>
              <a:t>      4. Ζωτικό συμφέρον </a:t>
            </a:r>
          </a:p>
          <a:p>
            <a:pPr marL="0" indent="0">
              <a:buNone/>
            </a:pPr>
            <a:r>
              <a:rPr lang="el-GR" sz="2000" dirty="0">
                <a:solidFill>
                  <a:srgbClr val="002060"/>
                </a:solidFill>
                <a:latin typeface="Arial" panose="020B0604020202020204" pitchFamily="34" charset="0"/>
                <a:cs typeface="Arial" panose="020B0604020202020204" pitchFamily="34" charset="0"/>
              </a:rPr>
              <a:t>      5. Δημόσιο συμφέρον ή άσκηση δημόσιας εξουσίας </a:t>
            </a:r>
          </a:p>
          <a:p>
            <a:pPr marL="0" indent="0">
              <a:buNone/>
            </a:pPr>
            <a:r>
              <a:rPr lang="el-GR" sz="2000" dirty="0">
                <a:solidFill>
                  <a:srgbClr val="002060"/>
                </a:solidFill>
                <a:latin typeface="Arial" panose="020B0604020202020204" pitchFamily="34" charset="0"/>
                <a:cs typeface="Arial" panose="020B0604020202020204" pitchFamily="34" charset="0"/>
              </a:rPr>
              <a:t>      6. Έννομο συμφέρον υπεύθυνου επεξεργασίας</a:t>
            </a:r>
            <a:endParaRPr lang="en-US" sz="2000" dirty="0">
              <a:solidFill>
                <a:srgbClr val="002060"/>
              </a:solidFill>
              <a:latin typeface="Arial" panose="020B0604020202020204" pitchFamily="34" charset="0"/>
              <a:cs typeface="Arial" panose="020B0604020202020204" pitchFamily="34" charset="0"/>
            </a:endParaRPr>
          </a:p>
          <a:p>
            <a:endParaRPr lang="el-GR" dirty="0"/>
          </a:p>
        </p:txBody>
      </p:sp>
      <p:pic>
        <p:nvPicPr>
          <p:cNvPr id="4" name="Picture 3">
            <a:extLst>
              <a:ext uri="{FF2B5EF4-FFF2-40B4-BE49-F238E27FC236}">
                <a16:creationId xmlns:a16="http://schemas.microsoft.com/office/drawing/2014/main" id="{C5066D22-914E-BCD2-35EE-4586E0880B07}"/>
              </a:ext>
            </a:extLst>
          </p:cNvPr>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1000580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82678-9BDB-ED52-CC57-1138E6E500B5}"/>
              </a:ext>
            </a:extLst>
          </p:cNvPr>
          <p:cNvSpPr>
            <a:spLocks noGrp="1"/>
          </p:cNvSpPr>
          <p:nvPr>
            <p:ph type="title"/>
          </p:nvPr>
        </p:nvSpPr>
        <p:spPr>
          <a:xfrm>
            <a:off x="252919" y="1123837"/>
            <a:ext cx="3077510" cy="4601183"/>
          </a:xfrm>
        </p:spPr>
        <p:txBody>
          <a:bodyPr/>
          <a:lstStyle/>
          <a:p>
            <a:r>
              <a:rPr lang="el-GR" b="1" dirty="0">
                <a:solidFill>
                  <a:srgbClr val="002060"/>
                </a:solidFill>
                <a:latin typeface="Arial" panose="020B0604020202020204" pitchFamily="34" charset="0"/>
                <a:cs typeface="Arial" panose="020B0604020202020204" pitchFamily="34" charset="0"/>
              </a:rPr>
              <a:t>Επεξεργασία Δεδομένων Προσωπικού Χαρακτήρα</a:t>
            </a:r>
            <a:br>
              <a:rPr lang="el-GR" b="1" dirty="0">
                <a:solidFill>
                  <a:srgbClr val="002060"/>
                </a:solidFill>
                <a:latin typeface="Arial" panose="020B0604020202020204" pitchFamily="34" charset="0"/>
                <a:cs typeface="Arial" panose="020B0604020202020204" pitchFamily="34" charset="0"/>
              </a:rPr>
            </a:br>
            <a:r>
              <a:rPr lang="el-GR" b="1" dirty="0">
                <a:solidFill>
                  <a:srgbClr val="002060"/>
                </a:solidFill>
                <a:latin typeface="Arial" panose="020B0604020202020204" pitchFamily="34" charset="0"/>
                <a:cs typeface="Arial" panose="020B0604020202020204" pitchFamily="34" charset="0"/>
              </a:rPr>
              <a:t>Μαθητών </a:t>
            </a:r>
            <a:endParaRPr lang="el-GR" b="1" dirty="0">
              <a:solidFill>
                <a:srgbClr val="002060"/>
              </a:solidFill>
            </a:endParaRPr>
          </a:p>
        </p:txBody>
      </p:sp>
      <p:sp>
        <p:nvSpPr>
          <p:cNvPr id="3" name="Content Placeholder 2">
            <a:extLst>
              <a:ext uri="{FF2B5EF4-FFF2-40B4-BE49-F238E27FC236}">
                <a16:creationId xmlns:a16="http://schemas.microsoft.com/office/drawing/2014/main" id="{EB53A35C-54A8-B1CC-F9F9-F5BDD441253E}"/>
              </a:ext>
            </a:extLst>
          </p:cNvPr>
          <p:cNvSpPr>
            <a:spLocks noGrp="1"/>
          </p:cNvSpPr>
          <p:nvPr>
            <p:ph idx="1"/>
          </p:nvPr>
        </p:nvSpPr>
        <p:spPr/>
        <p:txBody>
          <a:bodyPr/>
          <a:lstStyle/>
          <a:p>
            <a:pPr algn="just"/>
            <a:r>
              <a:rPr lang="el-GR" sz="2000" dirty="0">
                <a:solidFill>
                  <a:srgbClr val="002060"/>
                </a:solidFill>
                <a:latin typeface="Arial" panose="020B0604020202020204" pitchFamily="34" charset="0"/>
                <a:cs typeface="Arial" panose="020B0604020202020204" pitchFamily="34" charset="0"/>
              </a:rPr>
              <a:t>Ο ΓΚΠΔ παρέχει ειδική προστασία στους ανηλίκους, λόγω μικρότερης, από μέρους τους, επίγνωσης των κινδύνων, συνεπειών και δικαιωμάτων τους</a:t>
            </a:r>
          </a:p>
          <a:p>
            <a:pPr algn="just"/>
            <a:r>
              <a:rPr lang="el-GR" sz="2000" dirty="0">
                <a:solidFill>
                  <a:srgbClr val="002060"/>
                </a:solidFill>
                <a:latin typeface="Arial" panose="020B0604020202020204" pitchFamily="34" charset="0"/>
                <a:cs typeface="Arial" panose="020B0604020202020204" pitchFamily="34" charset="0"/>
              </a:rPr>
              <a:t>Ο υπεύθυνος επεξεργασίας οφείλει να ενημερώνει τους ανήλικους χρήστες, σχετικά με την επεξεργασία των δεδομένων τους, με απλό, σαφή και κατανοητό τρόπο</a:t>
            </a:r>
          </a:p>
          <a:p>
            <a:pPr algn="just"/>
            <a:r>
              <a:rPr lang="el-GR" sz="2000" dirty="0">
                <a:solidFill>
                  <a:srgbClr val="002060"/>
                </a:solidFill>
                <a:latin typeface="Arial" panose="020B0604020202020204" pitchFamily="34" charset="0"/>
                <a:cs typeface="Arial" panose="020B0604020202020204" pitchFamily="34" charset="0"/>
              </a:rPr>
              <a:t>Η άσκηση των δικαιωμάτων των ανηλίκων γίνεται μέσω των νόμιμων κηδεμόνων τους</a:t>
            </a:r>
          </a:p>
          <a:p>
            <a:pPr algn="just"/>
            <a:r>
              <a:rPr lang="el-GR" sz="2000" dirty="0">
                <a:solidFill>
                  <a:srgbClr val="002060"/>
                </a:solidFill>
                <a:latin typeface="Arial" panose="020B0604020202020204" pitchFamily="34" charset="0"/>
                <a:cs typeface="Arial" panose="020B0604020202020204" pitchFamily="34" charset="0"/>
              </a:rPr>
              <a:t>Για επεξεργασία προσωπικών δεδομένων στην κοινωνία των πληροφοριών των παιδιών ηλικίας κάτω των 14 ετών, πρέπει να λαμβάνετε συγκατάθεση ή έγκριση από το πρόσωπο που έχει τη γονική μέριμνα (Άρθρο 8 του ΓΚΠΔ)</a:t>
            </a:r>
          </a:p>
          <a:p>
            <a:endParaRPr lang="el-GR" dirty="0"/>
          </a:p>
        </p:txBody>
      </p:sp>
      <p:pic>
        <p:nvPicPr>
          <p:cNvPr id="4" name="Picture 3">
            <a:extLst>
              <a:ext uri="{FF2B5EF4-FFF2-40B4-BE49-F238E27FC236}">
                <a16:creationId xmlns:a16="http://schemas.microsoft.com/office/drawing/2014/main" id="{80E3B800-BFE8-B953-9CF3-76BD8C6C9FA2}"/>
              </a:ext>
            </a:extLst>
          </p:cNvPr>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250805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6C102-5B3E-28FE-61D0-DBCBEADA3566}"/>
              </a:ext>
            </a:extLst>
          </p:cNvPr>
          <p:cNvSpPr>
            <a:spLocks noGrp="1"/>
          </p:cNvSpPr>
          <p:nvPr>
            <p:ph type="title"/>
          </p:nvPr>
        </p:nvSpPr>
        <p:spPr>
          <a:xfrm>
            <a:off x="252919" y="1123837"/>
            <a:ext cx="3077510" cy="4601183"/>
          </a:xfrm>
        </p:spPr>
        <p:txBody>
          <a:bodyPr/>
          <a:lstStyle/>
          <a:p>
            <a:r>
              <a:rPr lang="el-GR" b="1" dirty="0">
                <a:solidFill>
                  <a:srgbClr val="002060"/>
                </a:solidFill>
                <a:latin typeface="Arial" panose="020B0604020202020204" pitchFamily="34" charset="0"/>
                <a:cs typeface="Arial" panose="020B0604020202020204" pitchFamily="34" charset="0"/>
              </a:rPr>
              <a:t>Κατάλογοι προσωπικών δεδομένων</a:t>
            </a:r>
          </a:p>
        </p:txBody>
      </p:sp>
      <p:sp>
        <p:nvSpPr>
          <p:cNvPr id="3" name="Content Placeholder 2">
            <a:extLst>
              <a:ext uri="{FF2B5EF4-FFF2-40B4-BE49-F238E27FC236}">
                <a16:creationId xmlns:a16="http://schemas.microsoft.com/office/drawing/2014/main" id="{61E65ACD-B283-AA91-3478-90EBED340061}"/>
              </a:ext>
            </a:extLst>
          </p:cNvPr>
          <p:cNvSpPr>
            <a:spLocks noGrp="1"/>
          </p:cNvSpPr>
          <p:nvPr>
            <p:ph idx="1"/>
          </p:nvPr>
        </p:nvSpPr>
        <p:spPr/>
        <p:txBody>
          <a:bodyPr/>
          <a:lstStyle/>
          <a:p>
            <a:pPr marL="0" indent="0">
              <a:buNone/>
            </a:pPr>
            <a:r>
              <a:rPr lang="el-GR" dirty="0">
                <a:solidFill>
                  <a:srgbClr val="002060"/>
                </a:solidFill>
                <a:latin typeface="Arial" panose="020B0604020202020204" pitchFamily="34" charset="0"/>
                <a:cs typeface="Arial" panose="020B0604020202020204" pitchFamily="34" charset="0"/>
              </a:rPr>
              <a:t>Ο Σύνδεσμος Γονέων της κάθε σχολικής μονάδας δύναται να καταρτίσει:</a:t>
            </a:r>
          </a:p>
          <a:p>
            <a:pPr>
              <a:buFont typeface="Wingdings" panose="05000000000000000000" pitchFamily="2" charset="2"/>
              <a:buChar char="Ø"/>
            </a:pPr>
            <a:r>
              <a:rPr lang="el-GR" dirty="0">
                <a:solidFill>
                  <a:srgbClr val="002060"/>
                </a:solidFill>
                <a:latin typeface="Arial" panose="020B0604020202020204" pitchFamily="34" charset="0"/>
                <a:cs typeface="Arial" panose="020B0604020202020204" pitchFamily="34" charset="0"/>
              </a:rPr>
              <a:t> Κατάλογο εγγραφής μελών στο Σύνδεσμο Γονέων (Νόμος)</a:t>
            </a:r>
          </a:p>
          <a:p>
            <a:pPr>
              <a:buFont typeface="Wingdings" panose="05000000000000000000" pitchFamily="2" charset="2"/>
              <a:buChar char="Ø"/>
            </a:pPr>
            <a:r>
              <a:rPr lang="el-GR" dirty="0">
                <a:solidFill>
                  <a:srgbClr val="002060"/>
                </a:solidFill>
                <a:latin typeface="Arial" panose="020B0604020202020204" pitchFamily="34" charset="0"/>
                <a:cs typeface="Arial" panose="020B0604020202020204" pitchFamily="34" charset="0"/>
              </a:rPr>
              <a:t> Κατάλογο εγγραφής μαθητών που επιθυμούν να ασφαλιστούν (Συγκατάθεση)</a:t>
            </a:r>
          </a:p>
          <a:p>
            <a:pPr>
              <a:buFont typeface="Wingdings" panose="05000000000000000000" pitchFamily="2" charset="2"/>
              <a:buChar char="Ø"/>
            </a:pPr>
            <a:r>
              <a:rPr lang="el-GR" dirty="0">
                <a:solidFill>
                  <a:srgbClr val="002060"/>
                </a:solidFill>
                <a:latin typeface="Arial" panose="020B0604020202020204" pitchFamily="34" charset="0"/>
                <a:cs typeface="Arial" panose="020B0604020202020204" pitchFamily="34" charset="0"/>
              </a:rPr>
              <a:t> Κατάλογο άπορων μαθητών για στήριξη (Συγκατάθεση ή Ζωτικό Συμφέρον)</a:t>
            </a:r>
          </a:p>
          <a:p>
            <a:pPr>
              <a:buFont typeface="Wingdings" panose="05000000000000000000" pitchFamily="2" charset="2"/>
              <a:buChar char="Ø"/>
            </a:pPr>
            <a:r>
              <a:rPr lang="el-GR" dirty="0">
                <a:solidFill>
                  <a:srgbClr val="002060"/>
                </a:solidFill>
                <a:latin typeface="Arial" panose="020B0604020202020204" pitchFamily="34" charset="0"/>
                <a:cs typeface="Arial" panose="020B0604020202020204" pitchFamily="34" charset="0"/>
              </a:rPr>
              <a:t> Κατάλογο μαθητών που φοιτούν στο Ολοήμερο Σχολείο (Συγκατάθεση)</a:t>
            </a:r>
          </a:p>
        </p:txBody>
      </p:sp>
      <p:pic>
        <p:nvPicPr>
          <p:cNvPr id="4" name="Picture 3">
            <a:extLst>
              <a:ext uri="{FF2B5EF4-FFF2-40B4-BE49-F238E27FC236}">
                <a16:creationId xmlns:a16="http://schemas.microsoft.com/office/drawing/2014/main" id="{D99B30E4-D744-23FF-FFAD-D58EAC685E97}"/>
              </a:ext>
            </a:extLst>
          </p:cNvPr>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3236587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818EA-EF81-A426-9A13-8AB61A246B0E}"/>
              </a:ext>
            </a:extLst>
          </p:cNvPr>
          <p:cNvSpPr>
            <a:spLocks noGrp="1"/>
          </p:cNvSpPr>
          <p:nvPr>
            <p:ph type="title"/>
          </p:nvPr>
        </p:nvSpPr>
        <p:spPr/>
        <p:txBody>
          <a:bodyPr/>
          <a:lstStyle/>
          <a:p>
            <a:r>
              <a:rPr lang="el-GR" b="1" dirty="0">
                <a:solidFill>
                  <a:srgbClr val="003B68"/>
                </a:solidFill>
                <a:latin typeface="Arial" panose="020B0604020202020204" pitchFamily="34" charset="0"/>
                <a:cs typeface="Arial" panose="020B0604020202020204" pitchFamily="34" charset="0"/>
              </a:rPr>
              <a:t>Συγκατάθεση</a:t>
            </a:r>
          </a:p>
        </p:txBody>
      </p:sp>
      <p:sp>
        <p:nvSpPr>
          <p:cNvPr id="3" name="Content Placeholder 2">
            <a:extLst>
              <a:ext uri="{FF2B5EF4-FFF2-40B4-BE49-F238E27FC236}">
                <a16:creationId xmlns:a16="http://schemas.microsoft.com/office/drawing/2014/main" id="{91D4E396-F8EE-47A5-8ACB-D4962D8AD488}"/>
              </a:ext>
            </a:extLst>
          </p:cNvPr>
          <p:cNvSpPr>
            <a:spLocks noGrp="1"/>
          </p:cNvSpPr>
          <p:nvPr>
            <p:ph idx="1"/>
          </p:nvPr>
        </p:nvSpPr>
        <p:spPr/>
        <p:txBody>
          <a:bodyPr/>
          <a:lstStyle/>
          <a:p>
            <a:pPr algn="just">
              <a:buFont typeface="Wingdings" panose="05000000000000000000" pitchFamily="2" charset="2"/>
              <a:buChar char="Ø"/>
            </a:pPr>
            <a:r>
              <a:rPr lang="el-GR" sz="2000" dirty="0">
                <a:solidFill>
                  <a:srgbClr val="003B68"/>
                </a:solidFill>
                <a:latin typeface="Arial" panose="020B0604020202020204" pitchFamily="34" charset="0"/>
                <a:cs typeface="Arial" panose="020B0604020202020204" pitchFamily="34" charset="0"/>
              </a:rPr>
              <a:t>Ελεύθερη, ρητή και ειδική δήλωση</a:t>
            </a:r>
          </a:p>
          <a:p>
            <a:pPr algn="just">
              <a:buFont typeface="Wingdings" panose="05000000000000000000" pitchFamily="2" charset="2"/>
              <a:buChar char="Ø"/>
            </a:pPr>
            <a:r>
              <a:rPr lang="el-GR" sz="2000" dirty="0">
                <a:solidFill>
                  <a:srgbClr val="003B68"/>
                </a:solidFill>
                <a:latin typeface="Arial" panose="020B0604020202020204" pitchFamily="34" charset="0"/>
                <a:cs typeface="Arial" panose="020B0604020202020204" pitchFamily="34" charset="0"/>
              </a:rPr>
              <a:t>Δίνεται με πλήρη επίγνωση, μετά από ενημέρωση στο υποκείμενο των δεδομένων</a:t>
            </a:r>
          </a:p>
          <a:p>
            <a:pPr algn="just">
              <a:buFont typeface="Wingdings" panose="05000000000000000000" pitchFamily="2" charset="2"/>
              <a:buChar char="Ø"/>
            </a:pPr>
            <a:r>
              <a:rPr lang="el-GR" sz="2000" dirty="0">
                <a:solidFill>
                  <a:srgbClr val="003B68"/>
                </a:solidFill>
                <a:latin typeface="Arial" panose="020B0604020202020204" pitchFamily="34" charset="0"/>
                <a:cs typeface="Arial" panose="020B0604020202020204" pitchFamily="34" charset="0"/>
              </a:rPr>
              <a:t>Λαμβάνεται από τον ίδιο τον παραλήπτη και όχι από τρίτους</a:t>
            </a:r>
          </a:p>
          <a:p>
            <a:pPr algn="just">
              <a:buFont typeface="Wingdings" panose="05000000000000000000" pitchFamily="2" charset="2"/>
              <a:buChar char="Ø"/>
            </a:pPr>
            <a:r>
              <a:rPr lang="el-GR" sz="2000" dirty="0">
                <a:solidFill>
                  <a:srgbClr val="003B68"/>
                </a:solidFill>
                <a:latin typeface="Arial" panose="020B0604020202020204" pitchFamily="34" charset="0"/>
                <a:cs typeface="Arial" panose="020B0604020202020204" pitchFamily="34" charset="0"/>
              </a:rPr>
              <a:t>Πρέπει να λαμβάνεται, ασχέτως εάν ο αριθμός ή η διεύθυνση των παραληπτών τους είναι διαθέσιμη σε πηγές ανοιχτές προς το κοινό</a:t>
            </a:r>
          </a:p>
          <a:p>
            <a:endParaRPr lang="el-GR" dirty="0"/>
          </a:p>
        </p:txBody>
      </p:sp>
    </p:spTree>
    <p:extLst>
      <p:ext uri="{BB962C8B-B14F-4D97-AF65-F5344CB8AC3E}">
        <p14:creationId xmlns:p14="http://schemas.microsoft.com/office/powerpoint/2010/main" val="3933038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BDA8B-E3AC-AFF6-6734-A626367564F4}"/>
              </a:ext>
            </a:extLst>
          </p:cNvPr>
          <p:cNvSpPr>
            <a:spLocks noGrp="1"/>
          </p:cNvSpPr>
          <p:nvPr>
            <p:ph type="title"/>
          </p:nvPr>
        </p:nvSpPr>
        <p:spPr>
          <a:xfrm>
            <a:off x="252918" y="1123837"/>
            <a:ext cx="3220123" cy="4601183"/>
          </a:xfrm>
        </p:spPr>
        <p:txBody>
          <a:bodyPr/>
          <a:lstStyle/>
          <a:p>
            <a:r>
              <a:rPr lang="el-GR" b="1" dirty="0">
                <a:solidFill>
                  <a:srgbClr val="002060"/>
                </a:solidFill>
              </a:rPr>
              <a:t>Θέματα για τα οποία απαιτήθηκε η παρέμβαση/ καθοδήγηση του Γραφείου</a:t>
            </a:r>
          </a:p>
        </p:txBody>
      </p:sp>
      <p:sp>
        <p:nvSpPr>
          <p:cNvPr id="3" name="Content Placeholder 2">
            <a:extLst>
              <a:ext uri="{FF2B5EF4-FFF2-40B4-BE49-F238E27FC236}">
                <a16:creationId xmlns:a16="http://schemas.microsoft.com/office/drawing/2014/main" id="{040A4997-7BC3-8D88-A6FB-2CC23DEEFCA4}"/>
              </a:ext>
            </a:extLst>
          </p:cNvPr>
          <p:cNvSpPr>
            <a:spLocks noGrp="1"/>
          </p:cNvSpPr>
          <p:nvPr>
            <p:ph idx="1"/>
          </p:nvPr>
        </p:nvSpPr>
        <p:spPr/>
        <p:txBody>
          <a:bodyPr>
            <a:normAutofit/>
          </a:bodyPr>
          <a:lstStyle/>
          <a:p>
            <a:pPr>
              <a:buFont typeface="Wingdings" panose="05000000000000000000" pitchFamily="2" charset="2"/>
              <a:buChar char="Ø"/>
            </a:pPr>
            <a:r>
              <a:rPr lang="el-GR" dirty="0">
                <a:solidFill>
                  <a:srgbClr val="002060"/>
                </a:solidFill>
                <a:latin typeface="Arial" panose="020B0604020202020204" pitchFamily="34" charset="0"/>
                <a:cs typeface="Arial" panose="020B0604020202020204" pitchFamily="34" charset="0"/>
              </a:rPr>
              <a:t> </a:t>
            </a:r>
            <a:r>
              <a:rPr lang="el-GR" b="1" dirty="0">
                <a:solidFill>
                  <a:srgbClr val="002060"/>
                </a:solidFill>
                <a:latin typeface="Arial" panose="020B0604020202020204" pitchFamily="34" charset="0"/>
                <a:cs typeface="Arial" panose="020B0604020202020204" pitchFamily="34" charset="0"/>
              </a:rPr>
              <a:t>Ασφάλιση Μαθητών</a:t>
            </a:r>
          </a:p>
          <a:p>
            <a:pPr algn="just">
              <a:buFont typeface="Arial" panose="020B0604020202020204" pitchFamily="34" charset="0"/>
              <a:buChar char="•"/>
            </a:pPr>
            <a:r>
              <a:rPr lang="el-GR" dirty="0">
                <a:solidFill>
                  <a:srgbClr val="002060"/>
                </a:solidFill>
                <a:latin typeface="Arial" panose="020B0604020202020204" pitchFamily="34" charset="0"/>
                <a:cs typeface="Arial" panose="020B0604020202020204" pitchFamily="34" charset="0"/>
              </a:rPr>
              <a:t> Μετά από ενημέρωση και συγκατάθεση του γονέα/ κηδεμόνα</a:t>
            </a:r>
          </a:p>
          <a:p>
            <a:pPr algn="just">
              <a:buFont typeface="Arial" panose="020B0604020202020204" pitchFamily="34" charset="0"/>
              <a:buChar char="•"/>
            </a:pPr>
            <a:r>
              <a:rPr lang="el-GR" dirty="0">
                <a:solidFill>
                  <a:srgbClr val="002060"/>
                </a:solidFill>
                <a:latin typeface="Arial" panose="020B0604020202020204" pitchFamily="34" charset="0"/>
                <a:cs typeface="Arial" panose="020B0604020202020204" pitchFamily="34" charset="0"/>
              </a:rPr>
              <a:t> Χρήση μόνο των απαραίτητων και συναφών δεδομένων που λαμβάνονται από άλλο υπεύθυνο επεξεργασίας (Σχολική μονάδα)</a:t>
            </a:r>
          </a:p>
          <a:p>
            <a:pPr marL="0" indent="0">
              <a:buNone/>
            </a:pPr>
            <a:endParaRPr lang="el-GR" dirty="0">
              <a:solidFill>
                <a:srgbClr val="00206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DCEA7F3-5D0C-60CF-63BE-EF0FC0D16DC4}"/>
              </a:ext>
            </a:extLst>
          </p:cNvPr>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1625353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6D195-C5DF-1C97-0153-207BC8E5082B}"/>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D12C78B2-A14C-1ABD-C853-BBA03EC372C4}"/>
              </a:ext>
            </a:extLst>
          </p:cNvPr>
          <p:cNvSpPr>
            <a:spLocks noGrp="1"/>
          </p:cNvSpPr>
          <p:nvPr>
            <p:ph idx="1"/>
          </p:nvPr>
        </p:nvSpPr>
        <p:spPr/>
        <p:txBody>
          <a:bodyPr/>
          <a:lstStyle/>
          <a:p>
            <a:pPr>
              <a:buFont typeface="Wingdings" panose="05000000000000000000" pitchFamily="2" charset="2"/>
              <a:buChar char="Ø"/>
            </a:pPr>
            <a:r>
              <a:rPr lang="el-GR" dirty="0">
                <a:solidFill>
                  <a:srgbClr val="002060"/>
                </a:solidFill>
                <a:latin typeface="Arial" panose="020B0604020202020204" pitchFamily="34" charset="0"/>
                <a:cs typeface="Arial" panose="020B0604020202020204" pitchFamily="34" charset="0"/>
              </a:rPr>
              <a:t> </a:t>
            </a:r>
            <a:r>
              <a:rPr lang="el-GR" b="1" dirty="0">
                <a:solidFill>
                  <a:srgbClr val="002060"/>
                </a:solidFill>
                <a:latin typeface="Arial" panose="020B0604020202020204" pitchFamily="34" charset="0"/>
                <a:cs typeface="Arial" panose="020B0604020202020204" pitchFamily="34" charset="0"/>
              </a:rPr>
              <a:t>Κλειστά Κυκλώματα Βίντεο-παρακολούθησης (ΚΚΒΠ)</a:t>
            </a:r>
          </a:p>
          <a:p>
            <a:pPr algn="just"/>
            <a:r>
              <a:rPr lang="el-GR" dirty="0">
                <a:solidFill>
                  <a:srgbClr val="002060"/>
                </a:solidFill>
                <a:latin typeface="Arial" panose="020B0604020202020204" pitchFamily="34" charset="0"/>
                <a:cs typeface="Arial" panose="020B0604020202020204" pitchFamily="34" charset="0"/>
              </a:rPr>
              <a:t> </a:t>
            </a:r>
            <a:r>
              <a:rPr lang="el-GR" dirty="0">
                <a:solidFill>
                  <a:srgbClr val="003B68"/>
                </a:solidFill>
                <a:latin typeface="Arial" panose="020B0604020202020204" pitchFamily="34" charset="0"/>
                <a:cs typeface="Arial" panose="020B0604020202020204" pitchFamily="34" charset="0"/>
              </a:rPr>
              <a:t>Υπεύθυνος Επεξεργασίας το ΥΠΑΝ</a:t>
            </a:r>
          </a:p>
          <a:p>
            <a:pPr algn="just"/>
            <a:r>
              <a:rPr lang="el-GR" sz="2000" dirty="0">
                <a:solidFill>
                  <a:srgbClr val="003B68"/>
                </a:solidFill>
                <a:latin typeface="Arial" panose="020B0604020202020204" pitchFamily="34" charset="0"/>
                <a:cs typeface="Arial" panose="020B0604020202020204" pitchFamily="34" charset="0"/>
              </a:rPr>
              <a:t> Δημόσια Νηπιαγωγεία και Δημοτικά / Εκτίμηση Αντικτύπου –Αναμένεται τελική έγκριση μετά από υποδείξεις μας</a:t>
            </a:r>
            <a:endParaRPr lang="el-GR" dirty="0">
              <a:solidFill>
                <a:srgbClr val="003B68"/>
              </a:solidFill>
            </a:endParaRPr>
          </a:p>
        </p:txBody>
      </p:sp>
    </p:spTree>
    <p:extLst>
      <p:ext uri="{BB962C8B-B14F-4D97-AF65-F5344CB8AC3E}">
        <p14:creationId xmlns:p14="http://schemas.microsoft.com/office/powerpoint/2010/main" val="90414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400B4-E0F7-B7BA-A69F-031EABB92A29}"/>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7D999392-CFF2-3C7C-EF2F-2608569479C6}"/>
              </a:ext>
            </a:extLst>
          </p:cNvPr>
          <p:cNvSpPr>
            <a:spLocks noGrp="1"/>
          </p:cNvSpPr>
          <p:nvPr>
            <p:ph idx="1"/>
          </p:nvPr>
        </p:nvSpPr>
        <p:spPr/>
        <p:txBody>
          <a:bodyPr/>
          <a:lstStyle/>
          <a:p>
            <a:pPr>
              <a:buFont typeface="Wingdings" panose="05000000000000000000" pitchFamily="2" charset="2"/>
              <a:buChar char="Ø"/>
            </a:pPr>
            <a:r>
              <a:rPr lang="el-GR" dirty="0">
                <a:solidFill>
                  <a:srgbClr val="002060"/>
                </a:solidFill>
                <a:latin typeface="Arial" panose="020B0604020202020204" pitchFamily="34" charset="0"/>
                <a:cs typeface="Arial" panose="020B0604020202020204" pitchFamily="34" charset="0"/>
              </a:rPr>
              <a:t> </a:t>
            </a:r>
            <a:r>
              <a:rPr lang="el-GR" b="1" dirty="0">
                <a:solidFill>
                  <a:srgbClr val="003B68"/>
                </a:solidFill>
                <a:latin typeface="Arial" panose="020B0604020202020204" pitchFamily="34" charset="0"/>
                <a:cs typeface="Arial" panose="020B0604020202020204" pitchFamily="34" charset="0"/>
              </a:rPr>
              <a:t>Χρήση Μέσων Κοινωνικής Δικτύωσης</a:t>
            </a:r>
          </a:p>
          <a:p>
            <a:pPr>
              <a:buFont typeface="Arial" panose="020B0604020202020204" pitchFamily="34" charset="0"/>
              <a:buChar char="•"/>
            </a:pPr>
            <a:r>
              <a:rPr lang="el-GR" dirty="0">
                <a:solidFill>
                  <a:srgbClr val="002060"/>
                </a:solidFill>
                <a:latin typeface="Arial" panose="020B0604020202020204" pitchFamily="34" charset="0"/>
                <a:cs typeface="Arial" panose="020B0604020202020204" pitchFamily="34" charset="0"/>
              </a:rPr>
              <a:t> Αναρτήσεις σε κοινότητες και ανοικτά γκρουπ με προσωπικά στοιχεία</a:t>
            </a:r>
          </a:p>
          <a:p>
            <a:pPr>
              <a:buFont typeface="Arial" panose="020B0604020202020204" pitchFamily="34" charset="0"/>
              <a:buChar char="•"/>
            </a:pPr>
            <a:r>
              <a:rPr lang="el-GR" dirty="0">
                <a:solidFill>
                  <a:srgbClr val="002060"/>
                </a:solidFill>
                <a:latin typeface="Arial" panose="020B0604020202020204" pitchFamily="34" charset="0"/>
                <a:cs typeface="Arial" panose="020B0604020202020204" pitchFamily="34" charset="0"/>
              </a:rPr>
              <a:t> Αναρτήσεις των πρακτικών των συνεδριάσεων</a:t>
            </a:r>
          </a:p>
          <a:p>
            <a:pPr>
              <a:buFont typeface="Arial" panose="020B0604020202020204" pitchFamily="34" charset="0"/>
              <a:buChar char="•"/>
            </a:pPr>
            <a:r>
              <a:rPr lang="el-GR" dirty="0">
                <a:solidFill>
                  <a:srgbClr val="002060"/>
                </a:solidFill>
                <a:latin typeface="Arial" panose="020B0604020202020204" pitchFamily="34" charset="0"/>
                <a:cs typeface="Arial" panose="020B0604020202020204" pitchFamily="34" charset="0"/>
              </a:rPr>
              <a:t> Αποστολή ηλεκτρονικών μηνυμάτων με πολλούς παραλήπτες </a:t>
            </a:r>
          </a:p>
          <a:p>
            <a:endParaRPr lang="el-GR" dirty="0"/>
          </a:p>
        </p:txBody>
      </p:sp>
    </p:spTree>
    <p:extLst>
      <p:ext uri="{BB962C8B-B14F-4D97-AF65-F5344CB8AC3E}">
        <p14:creationId xmlns:p14="http://schemas.microsoft.com/office/powerpoint/2010/main" val="397650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B9767-4859-6F13-87BC-1D03F49A96AD}"/>
              </a:ext>
            </a:extLst>
          </p:cNvPr>
          <p:cNvSpPr>
            <a:spLocks noGrp="1"/>
          </p:cNvSpPr>
          <p:nvPr>
            <p:ph type="title"/>
          </p:nvPr>
        </p:nvSpPr>
        <p:spPr/>
        <p:txBody>
          <a:bodyPr/>
          <a:lstStyle/>
          <a:p>
            <a:r>
              <a:rPr lang="el-GR" b="1" dirty="0">
                <a:solidFill>
                  <a:srgbClr val="002060"/>
                </a:solidFill>
                <a:latin typeface="Arial" panose="020B0604020202020204" pitchFamily="34" charset="0"/>
                <a:cs typeface="Arial" panose="020B0604020202020204" pitchFamily="34" charset="0"/>
              </a:rPr>
              <a:t>Όραμα</a:t>
            </a:r>
            <a:endParaRPr lang="el-GR" dirty="0">
              <a:solidFill>
                <a:srgbClr val="002060"/>
              </a:solidFill>
            </a:endParaRPr>
          </a:p>
        </p:txBody>
      </p:sp>
      <p:sp>
        <p:nvSpPr>
          <p:cNvPr id="3" name="Content Placeholder 2">
            <a:extLst>
              <a:ext uri="{FF2B5EF4-FFF2-40B4-BE49-F238E27FC236}">
                <a16:creationId xmlns:a16="http://schemas.microsoft.com/office/drawing/2014/main" id="{C8575EC6-B943-02E0-DE2E-783BCA2DD11C}"/>
              </a:ext>
            </a:extLst>
          </p:cNvPr>
          <p:cNvSpPr>
            <a:spLocks noGrp="1"/>
          </p:cNvSpPr>
          <p:nvPr>
            <p:ph idx="1"/>
          </p:nvPr>
        </p:nvSpPr>
        <p:spPr/>
        <p:txBody>
          <a:bodyPr/>
          <a:lstStyle/>
          <a:p>
            <a:pPr algn="just">
              <a:buFont typeface="Wingdings" panose="05000000000000000000" pitchFamily="2" charset="2"/>
              <a:buChar char="Ø"/>
            </a:pPr>
            <a:r>
              <a:rPr lang="el-GR" sz="2000" dirty="0">
                <a:solidFill>
                  <a:srgbClr val="002060"/>
                </a:solidFill>
                <a:latin typeface="Arial" panose="020B0604020202020204" pitchFamily="34" charset="0"/>
                <a:cs typeface="Arial" panose="020B0604020202020204" pitchFamily="34" charset="0"/>
              </a:rPr>
              <a:t> </a:t>
            </a:r>
            <a:r>
              <a:rPr lang="en-US" sz="2000" dirty="0">
                <a:solidFill>
                  <a:srgbClr val="002060"/>
                </a:solidFill>
                <a:latin typeface="Arial" panose="020B0604020202020204" pitchFamily="34" charset="0"/>
                <a:cs typeface="Arial" panose="020B0604020202020204" pitchFamily="34" charset="0"/>
              </a:rPr>
              <a:t>H </a:t>
            </a:r>
            <a:r>
              <a:rPr lang="el-GR" sz="2000" dirty="0">
                <a:solidFill>
                  <a:srgbClr val="002060"/>
                </a:solidFill>
                <a:latin typeface="Arial" panose="020B0604020202020204" pitchFamily="34" charset="0"/>
                <a:cs typeface="Arial" panose="020B0604020202020204" pitchFamily="34" charset="0"/>
              </a:rPr>
              <a:t>εδραίωση καλλιέργειας κουλτούρας προστασίας της ιδιωτικής ζωής και των δεδομένων προσωπικού χαρακτήρα</a:t>
            </a:r>
          </a:p>
          <a:p>
            <a:endParaRPr lang="el-GR" sz="2000" dirty="0">
              <a:solidFill>
                <a:srgbClr val="002060"/>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a:solidFill>
                  <a:srgbClr val="002060"/>
                </a:solidFill>
                <a:latin typeface="Arial" panose="020B0604020202020204" pitchFamily="34" charset="0"/>
                <a:cs typeface="Arial" panose="020B0604020202020204" pitchFamily="34" charset="0"/>
              </a:rPr>
              <a:t> Σε κάθε περίπτωση λαμβάνουμε υπόψη το μείζον συμφέρον του παιδιού</a:t>
            </a:r>
          </a:p>
          <a:p>
            <a:pPr marL="0" indent="0">
              <a:buNone/>
            </a:pPr>
            <a:endParaRPr lang="el-GR" dirty="0"/>
          </a:p>
        </p:txBody>
      </p:sp>
      <p:pic>
        <p:nvPicPr>
          <p:cNvPr id="4" name="Picture 3">
            <a:extLst>
              <a:ext uri="{FF2B5EF4-FFF2-40B4-BE49-F238E27FC236}">
                <a16:creationId xmlns:a16="http://schemas.microsoft.com/office/drawing/2014/main" id="{C0F327B0-6519-2B15-6787-08518F75EB72}"/>
              </a:ext>
            </a:extLst>
          </p:cNvPr>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200784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D5C83-1C00-A802-48DF-090ED2B9A52D}"/>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755473EE-87F8-ACE6-0D9D-B396D3E62694}"/>
              </a:ext>
            </a:extLst>
          </p:cNvPr>
          <p:cNvSpPr>
            <a:spLocks noGrp="1"/>
          </p:cNvSpPr>
          <p:nvPr>
            <p:ph idx="1"/>
          </p:nvPr>
        </p:nvSpPr>
        <p:spPr/>
        <p:txBody>
          <a:bodyPr/>
          <a:lstStyle/>
          <a:p>
            <a:pPr marL="0" indent="0">
              <a:buNone/>
            </a:pPr>
            <a:r>
              <a:rPr lang="el-GR" sz="3200" b="1" dirty="0">
                <a:solidFill>
                  <a:srgbClr val="002060"/>
                </a:solidFill>
                <a:latin typeface="Arial" panose="020B0604020202020204" pitchFamily="34" charset="0"/>
                <a:cs typeface="Arial" panose="020B0604020202020204" pitchFamily="34" charset="0"/>
              </a:rPr>
              <a:t> Ευχαριστώ για την προσοχή σας!</a:t>
            </a:r>
            <a:endParaRPr lang="en-US" sz="3200" dirty="0">
              <a:solidFill>
                <a:srgbClr val="002060"/>
              </a:solidFill>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8BDFABB8-DCFF-F4BA-BF05-4A588A4348BB}"/>
              </a:ext>
            </a:extLst>
          </p:cNvPr>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306359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6414E-2C71-1D57-CB51-2B64F14A7AD8}"/>
              </a:ext>
            </a:extLst>
          </p:cNvPr>
          <p:cNvSpPr>
            <a:spLocks noGrp="1"/>
          </p:cNvSpPr>
          <p:nvPr>
            <p:ph type="title"/>
          </p:nvPr>
        </p:nvSpPr>
        <p:spPr>
          <a:xfrm>
            <a:off x="252918" y="1123837"/>
            <a:ext cx="3119456" cy="4601183"/>
          </a:xfrm>
        </p:spPr>
        <p:txBody>
          <a:bodyPr/>
          <a:lstStyle/>
          <a:p>
            <a:r>
              <a:rPr lang="el-GR" b="1" dirty="0">
                <a:solidFill>
                  <a:srgbClr val="002060"/>
                </a:solidFill>
                <a:latin typeface="Arial" panose="020B0604020202020204" pitchFamily="34" charset="0"/>
                <a:cs typeface="Arial" panose="020B0604020202020204" pitchFamily="34" charset="0"/>
              </a:rPr>
              <a:t>Σκοπός της παρουσίασης</a:t>
            </a:r>
            <a:endParaRPr lang="el-GR" b="1" dirty="0">
              <a:solidFill>
                <a:srgbClr val="002060"/>
              </a:solidFill>
            </a:endParaRPr>
          </a:p>
        </p:txBody>
      </p:sp>
      <p:sp>
        <p:nvSpPr>
          <p:cNvPr id="3" name="Content Placeholder 2">
            <a:extLst>
              <a:ext uri="{FF2B5EF4-FFF2-40B4-BE49-F238E27FC236}">
                <a16:creationId xmlns:a16="http://schemas.microsoft.com/office/drawing/2014/main" id="{32F289D9-180B-ABD3-1F50-5FB3C0EB7828}"/>
              </a:ext>
            </a:extLst>
          </p:cNvPr>
          <p:cNvSpPr>
            <a:spLocks noGrp="1"/>
          </p:cNvSpPr>
          <p:nvPr>
            <p:ph idx="1"/>
          </p:nvPr>
        </p:nvSpPr>
        <p:spPr/>
        <p:txBody>
          <a:bodyPr/>
          <a:lstStyle/>
          <a:p>
            <a:r>
              <a:rPr lang="el-GR" sz="2000" dirty="0">
                <a:solidFill>
                  <a:srgbClr val="002060"/>
                </a:solidFill>
                <a:latin typeface="Arial" panose="020B0604020202020204" pitchFamily="34" charset="0"/>
                <a:cs typeface="Arial" panose="020B0604020202020204" pitchFamily="34" charset="0"/>
              </a:rPr>
              <a:t>Στην παρουσίαση αυτή θα αναπτυχθούν θέματα που αφορούν στη συλλογή και επεξεργασία προσωπικών δεδομένων από τους Συνδέσμους Γονέων</a:t>
            </a:r>
          </a:p>
          <a:p>
            <a:pPr marL="0" indent="0">
              <a:buNone/>
            </a:pPr>
            <a:endParaRPr lang="el-GR" dirty="0">
              <a:solidFill>
                <a:srgbClr val="002060"/>
              </a:solidFill>
              <a:latin typeface="Arial" panose="020B0604020202020204" pitchFamily="34" charset="0"/>
              <a:cs typeface="Arial" panose="020B0604020202020204" pitchFamily="34" charset="0"/>
            </a:endParaRPr>
          </a:p>
          <a:p>
            <a:r>
              <a:rPr lang="el-GR" dirty="0">
                <a:solidFill>
                  <a:srgbClr val="002060"/>
                </a:solidFill>
                <a:latin typeface="Arial" panose="020B0604020202020204" pitchFamily="34" charset="0"/>
                <a:cs typeface="Arial" panose="020B0604020202020204" pitchFamily="34" charset="0"/>
              </a:rPr>
              <a:t>Ρόλοι και ευθύνη ελέγχου συμμόρφωσης με το νομικό πλαίσιο προστασίας δεδομένων</a:t>
            </a:r>
            <a:endParaRPr lang="el-GR" dirty="0">
              <a:solidFill>
                <a:srgbClr val="002060"/>
              </a:solidFill>
            </a:endParaRPr>
          </a:p>
        </p:txBody>
      </p:sp>
      <p:pic>
        <p:nvPicPr>
          <p:cNvPr id="8" name="Picture 7">
            <a:extLst>
              <a:ext uri="{FF2B5EF4-FFF2-40B4-BE49-F238E27FC236}">
                <a16:creationId xmlns:a16="http://schemas.microsoft.com/office/drawing/2014/main" id="{88268D43-DF50-741A-CDF8-A898A6E3D03F}"/>
              </a:ext>
            </a:extLst>
          </p:cNvPr>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4289546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F0FC5-866F-46A3-37CA-CF9F779DE358}"/>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D4DF4EEE-6094-15F6-DA2C-94DA365F8A6B}"/>
              </a:ext>
            </a:extLst>
          </p:cNvPr>
          <p:cNvSpPr>
            <a:spLocks noGrp="1"/>
          </p:cNvSpPr>
          <p:nvPr>
            <p:ph idx="1"/>
          </p:nvPr>
        </p:nvSpPr>
        <p:spPr/>
        <p:txBody>
          <a:bodyPr/>
          <a:lstStyle/>
          <a:p>
            <a:pPr marL="0" indent="0">
              <a:buNone/>
            </a:pPr>
            <a:r>
              <a:rPr lang="el-GR" sz="2000" b="1" dirty="0">
                <a:solidFill>
                  <a:srgbClr val="002060"/>
                </a:solidFill>
                <a:latin typeface="Arial" panose="020B0604020202020204" pitchFamily="34" charset="0"/>
                <a:cs typeface="Arial" panose="020B0604020202020204" pitchFamily="34" charset="0"/>
              </a:rPr>
              <a:t>Γραφείο Επιτρόπου Προστασίας</a:t>
            </a:r>
          </a:p>
          <a:p>
            <a:pPr marL="0" indent="0">
              <a:buNone/>
            </a:pPr>
            <a:r>
              <a:rPr lang="el-GR" sz="2000" b="1" dirty="0">
                <a:solidFill>
                  <a:srgbClr val="002060"/>
                </a:solidFill>
                <a:latin typeface="Arial" panose="020B0604020202020204" pitchFamily="34" charset="0"/>
                <a:cs typeface="Arial" panose="020B0604020202020204" pitchFamily="34" charset="0"/>
              </a:rPr>
              <a:t>Δεδομένων Προσωπικού Χαρακτήρα</a:t>
            </a:r>
          </a:p>
          <a:p>
            <a:pPr marL="0" indent="0">
              <a:buNone/>
            </a:pPr>
            <a:endParaRPr lang="el-GR" sz="2000" dirty="0">
              <a:solidFill>
                <a:srgbClr val="002060"/>
              </a:solidFill>
              <a:latin typeface="Arial" panose="020B0604020202020204" pitchFamily="34" charset="0"/>
              <a:cs typeface="Arial" panose="020B0604020202020204" pitchFamily="34" charset="0"/>
            </a:endParaRPr>
          </a:p>
          <a:p>
            <a:pPr marL="0" indent="0">
              <a:buNone/>
            </a:pPr>
            <a:r>
              <a:rPr lang="el-GR" sz="2000" dirty="0" err="1">
                <a:solidFill>
                  <a:srgbClr val="002060"/>
                </a:solidFill>
                <a:latin typeface="Arial" panose="020B0604020202020204" pitchFamily="34" charset="0"/>
                <a:cs typeface="Arial" panose="020B0604020202020204" pitchFamily="34" charset="0"/>
              </a:rPr>
              <a:t>Ιάσονος</a:t>
            </a:r>
            <a:r>
              <a:rPr lang="el-GR" sz="2000" dirty="0">
                <a:solidFill>
                  <a:srgbClr val="002060"/>
                </a:solidFill>
                <a:latin typeface="Arial" panose="020B0604020202020204" pitchFamily="34" charset="0"/>
                <a:cs typeface="Arial" panose="020B0604020202020204" pitchFamily="34" charset="0"/>
              </a:rPr>
              <a:t> 1, 1082 Λευκωσία</a:t>
            </a:r>
          </a:p>
          <a:p>
            <a:pPr marL="0" indent="0">
              <a:buNone/>
            </a:pPr>
            <a:r>
              <a:rPr lang="el-GR" sz="2000" dirty="0">
                <a:solidFill>
                  <a:srgbClr val="002060"/>
                </a:solidFill>
                <a:latin typeface="Arial" panose="020B0604020202020204" pitchFamily="34" charset="0"/>
                <a:cs typeface="Arial" panose="020B0604020202020204" pitchFamily="34" charset="0"/>
              </a:rPr>
              <a:t>Τ.Θ. 23378, 1682 Λευκωσία</a:t>
            </a:r>
          </a:p>
          <a:p>
            <a:pPr marL="0" indent="0">
              <a:buNone/>
            </a:pPr>
            <a:endParaRPr lang="el-GR" sz="2000" dirty="0">
              <a:solidFill>
                <a:srgbClr val="002060"/>
              </a:solidFill>
              <a:latin typeface="Arial" panose="020B0604020202020204" pitchFamily="34" charset="0"/>
              <a:cs typeface="Arial" panose="020B0604020202020204" pitchFamily="34" charset="0"/>
            </a:endParaRPr>
          </a:p>
          <a:p>
            <a:pPr marL="0" indent="0">
              <a:buNone/>
            </a:pPr>
            <a:r>
              <a:rPr lang="el-GR" sz="2000" dirty="0" err="1">
                <a:solidFill>
                  <a:srgbClr val="002060"/>
                </a:solidFill>
                <a:latin typeface="Arial" panose="020B0604020202020204" pitchFamily="34" charset="0"/>
                <a:cs typeface="Arial" panose="020B0604020202020204" pitchFamily="34" charset="0"/>
              </a:rPr>
              <a:t>Τηλ</a:t>
            </a:r>
            <a:r>
              <a:rPr lang="el-GR" sz="2000" dirty="0">
                <a:solidFill>
                  <a:srgbClr val="002060"/>
                </a:solidFill>
                <a:latin typeface="Arial" panose="020B0604020202020204" pitchFamily="34" charset="0"/>
                <a:cs typeface="Arial" panose="020B0604020202020204" pitchFamily="34" charset="0"/>
              </a:rPr>
              <a:t>.: 22818456, Φαξ: 22304565</a:t>
            </a:r>
          </a:p>
          <a:p>
            <a:pPr marL="0" indent="0">
              <a:buNone/>
            </a:pPr>
            <a:r>
              <a:rPr lang="el-GR" sz="2000" dirty="0">
                <a:solidFill>
                  <a:srgbClr val="002060"/>
                </a:solidFill>
                <a:latin typeface="Arial" panose="020B0604020202020204" pitchFamily="34" charset="0"/>
                <a:cs typeface="Arial" panose="020B0604020202020204" pitchFamily="34" charset="0"/>
              </a:rPr>
              <a:t>E-</a:t>
            </a:r>
            <a:r>
              <a:rPr lang="el-GR" sz="2000" dirty="0" err="1">
                <a:solidFill>
                  <a:srgbClr val="002060"/>
                </a:solidFill>
                <a:latin typeface="Arial" panose="020B0604020202020204" pitchFamily="34" charset="0"/>
                <a:cs typeface="Arial" panose="020B0604020202020204" pitchFamily="34" charset="0"/>
              </a:rPr>
              <a:t>mail</a:t>
            </a:r>
            <a:r>
              <a:rPr lang="el-GR" sz="2000" dirty="0">
                <a:solidFill>
                  <a:srgbClr val="002060"/>
                </a:solidFill>
                <a:latin typeface="Arial" panose="020B0604020202020204" pitchFamily="34" charset="0"/>
                <a:cs typeface="Arial" panose="020B0604020202020204" pitchFamily="34" charset="0"/>
              </a:rPr>
              <a:t>: commissioner@dataprotection.gov.cy</a:t>
            </a:r>
          </a:p>
          <a:p>
            <a:pPr marL="0" indent="0">
              <a:buNone/>
            </a:pPr>
            <a:endParaRPr lang="el-GR" sz="2000" dirty="0">
              <a:solidFill>
                <a:srgbClr val="002060"/>
              </a:solidFill>
              <a:latin typeface="Arial" panose="020B0604020202020204" pitchFamily="34" charset="0"/>
              <a:cs typeface="Arial" panose="020B0604020202020204" pitchFamily="34" charset="0"/>
            </a:endParaRPr>
          </a:p>
          <a:p>
            <a:pPr marL="0" indent="0">
              <a:buNone/>
            </a:pPr>
            <a:r>
              <a:rPr lang="el-GR" sz="2000" dirty="0">
                <a:solidFill>
                  <a:srgbClr val="002060"/>
                </a:solidFill>
                <a:latin typeface="Arial" panose="020B0604020202020204" pitchFamily="34" charset="0"/>
                <a:cs typeface="Arial" panose="020B0604020202020204" pitchFamily="34" charset="0"/>
              </a:rPr>
              <a:t>www.dataprotection.gov.cy </a:t>
            </a:r>
          </a:p>
          <a:p>
            <a:endParaRPr lang="el-GR" dirty="0"/>
          </a:p>
        </p:txBody>
      </p:sp>
      <p:pic>
        <p:nvPicPr>
          <p:cNvPr id="4" name="Picture 3">
            <a:extLst>
              <a:ext uri="{FF2B5EF4-FFF2-40B4-BE49-F238E27FC236}">
                <a16:creationId xmlns:a16="http://schemas.microsoft.com/office/drawing/2014/main" id="{AC15BF58-E409-3D61-C940-FB9D1A62CF29}"/>
              </a:ext>
            </a:extLst>
          </p:cNvPr>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220548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2E828-F577-FD74-E407-12D31533A349}"/>
              </a:ext>
            </a:extLst>
          </p:cNvPr>
          <p:cNvSpPr>
            <a:spLocks noGrp="1"/>
          </p:cNvSpPr>
          <p:nvPr>
            <p:ph type="title"/>
          </p:nvPr>
        </p:nvSpPr>
        <p:spPr/>
        <p:txBody>
          <a:bodyPr/>
          <a:lstStyle/>
          <a:p>
            <a:r>
              <a:rPr lang="el-GR" b="1" dirty="0">
                <a:solidFill>
                  <a:srgbClr val="002060"/>
                </a:solidFill>
                <a:latin typeface="Arial" panose="020B0604020202020204" pitchFamily="34" charset="0"/>
                <a:cs typeface="Arial" panose="020B0604020202020204" pitchFamily="34" charset="0"/>
              </a:rPr>
              <a:t>Νομικό πλαίσιο</a:t>
            </a:r>
            <a:endParaRPr lang="el-GR" b="1" dirty="0">
              <a:solidFill>
                <a:srgbClr val="002060"/>
              </a:solidFill>
            </a:endParaRPr>
          </a:p>
        </p:txBody>
      </p:sp>
      <p:sp>
        <p:nvSpPr>
          <p:cNvPr id="3" name="Content Placeholder 2">
            <a:extLst>
              <a:ext uri="{FF2B5EF4-FFF2-40B4-BE49-F238E27FC236}">
                <a16:creationId xmlns:a16="http://schemas.microsoft.com/office/drawing/2014/main" id="{81F35D4A-1947-4ABF-A450-F14ACDAF6ADB}"/>
              </a:ext>
            </a:extLst>
          </p:cNvPr>
          <p:cNvSpPr>
            <a:spLocks noGrp="1"/>
          </p:cNvSpPr>
          <p:nvPr>
            <p:ph idx="1"/>
          </p:nvPr>
        </p:nvSpPr>
        <p:spPr>
          <a:xfrm>
            <a:off x="3875714" y="1493240"/>
            <a:ext cx="7308754" cy="4491508"/>
          </a:xfrm>
        </p:spPr>
        <p:txBody>
          <a:bodyPr>
            <a:normAutofit lnSpcReduction="10000"/>
          </a:bodyPr>
          <a:lstStyle/>
          <a:p>
            <a:r>
              <a:rPr lang="el-GR" sz="2000" dirty="0">
                <a:solidFill>
                  <a:srgbClr val="002060"/>
                </a:solidFill>
                <a:latin typeface="Arial" panose="020B0604020202020204" pitchFamily="34" charset="0"/>
                <a:cs typeface="Arial" panose="020B0604020202020204" pitchFamily="34" charset="0"/>
              </a:rPr>
              <a:t>Ο Κανονισμός (ΕΕ) 2016/679 του Ευρωπαϊκού Κοινοβουλίου και του Συμβουλίου της 27ης Απριλίου 2016 για την προστασία των φυσικών προσώπων έναντι της επεξεργασίας των δεδομένων προσωπικού χαρακτήρα και για την ελεύθερη κυκλοφορία των δεδομένων αυτών, Γενικός Κανονισμός για την Προστασία Δεδομένων</a:t>
            </a:r>
            <a:endParaRPr lang="en-US" sz="2000" dirty="0">
              <a:solidFill>
                <a:srgbClr val="002060"/>
              </a:solidFill>
              <a:latin typeface="Arial" panose="020B0604020202020204" pitchFamily="34" charset="0"/>
              <a:cs typeface="Arial" panose="020B0604020202020204" pitchFamily="34" charset="0"/>
            </a:endParaRPr>
          </a:p>
          <a:p>
            <a:pPr marL="0" indent="0">
              <a:buNone/>
            </a:pPr>
            <a:endParaRPr lang="el-GR" sz="2000" dirty="0">
              <a:solidFill>
                <a:srgbClr val="002060"/>
              </a:solidFill>
              <a:latin typeface="Arial" panose="020B0604020202020204" pitchFamily="34" charset="0"/>
              <a:cs typeface="Arial" panose="020B0604020202020204" pitchFamily="34" charset="0"/>
            </a:endParaRPr>
          </a:p>
          <a:p>
            <a:r>
              <a:rPr lang="el-GR" sz="2000" dirty="0">
                <a:solidFill>
                  <a:srgbClr val="002060"/>
                </a:solidFill>
                <a:latin typeface="Arial" panose="020B0604020202020204" pitchFamily="34" charset="0"/>
                <a:cs typeface="Arial" panose="020B0604020202020204" pitchFamily="34" charset="0"/>
              </a:rPr>
              <a:t>Ο περί της Προστασίας των Φυσικών Προσώπων Έναντι την Επεξεργασία των Δεδομένων Προσωπικού Χαρακτήρα και της Ελεύθερης Κυκλοφορίας των Δεδομένων αυτών Νόμος του 2018 (Ν.125(Ι)/2018) </a:t>
            </a:r>
          </a:p>
          <a:p>
            <a:endParaRPr lang="el-GR" dirty="0">
              <a:solidFill>
                <a:srgbClr val="002060"/>
              </a:solidFill>
              <a:latin typeface="Arial" panose="020B0604020202020204" pitchFamily="34" charset="0"/>
              <a:cs typeface="Arial" panose="020B0604020202020204" pitchFamily="34" charset="0"/>
            </a:endParaRPr>
          </a:p>
          <a:p>
            <a:r>
              <a:rPr lang="el-GR" sz="2000" dirty="0">
                <a:solidFill>
                  <a:srgbClr val="002060"/>
                </a:solidFill>
                <a:latin typeface="Arial" panose="020B0604020202020204" pitchFamily="34" charset="0"/>
                <a:cs typeface="Arial" panose="020B0604020202020204" pitchFamily="34" charset="0"/>
              </a:rPr>
              <a:t>Ο περί Συνδέσμου Γονέων Νόμος του 1992 (Κανονιστικές Διοικητικές Πράξεις)</a:t>
            </a:r>
          </a:p>
          <a:p>
            <a:pPr marL="0" indent="0">
              <a:buNone/>
            </a:pPr>
            <a:endParaRPr lang="el-GR" sz="2000" dirty="0">
              <a:latin typeface="Arial" panose="020B0604020202020204" pitchFamily="34" charset="0"/>
              <a:cs typeface="Arial" panose="020B0604020202020204" pitchFamily="34" charset="0"/>
            </a:endParaRPr>
          </a:p>
          <a:p>
            <a:endParaRPr lang="el-GR" dirty="0"/>
          </a:p>
        </p:txBody>
      </p:sp>
      <p:pic>
        <p:nvPicPr>
          <p:cNvPr id="4" name="Picture 3">
            <a:extLst>
              <a:ext uri="{FF2B5EF4-FFF2-40B4-BE49-F238E27FC236}">
                <a16:creationId xmlns:a16="http://schemas.microsoft.com/office/drawing/2014/main" id="{C086C862-890D-B340-B973-E4E5B427DF00}"/>
              </a:ext>
            </a:extLst>
          </p:cNvPr>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711681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A0692-3A81-7D86-CEAB-A8AF1778658B}"/>
              </a:ext>
            </a:extLst>
          </p:cNvPr>
          <p:cNvSpPr>
            <a:spLocks noGrp="1"/>
          </p:cNvSpPr>
          <p:nvPr>
            <p:ph type="title"/>
          </p:nvPr>
        </p:nvSpPr>
        <p:spPr/>
        <p:txBody>
          <a:bodyPr/>
          <a:lstStyle/>
          <a:p>
            <a:r>
              <a:rPr lang="el-GR" b="1" dirty="0">
                <a:solidFill>
                  <a:srgbClr val="002060"/>
                </a:solidFill>
                <a:latin typeface="Arial" panose="020B0604020202020204" pitchFamily="34" charset="0"/>
                <a:cs typeface="Arial" panose="020B0604020202020204" pitchFamily="34" charset="0"/>
              </a:rPr>
              <a:t>Βασικές έννοιες</a:t>
            </a:r>
            <a:endParaRPr lang="el-GR" dirty="0">
              <a:solidFill>
                <a:srgbClr val="002060"/>
              </a:solidFill>
            </a:endParaRPr>
          </a:p>
        </p:txBody>
      </p:sp>
      <p:sp>
        <p:nvSpPr>
          <p:cNvPr id="3" name="Content Placeholder 2">
            <a:extLst>
              <a:ext uri="{FF2B5EF4-FFF2-40B4-BE49-F238E27FC236}">
                <a16:creationId xmlns:a16="http://schemas.microsoft.com/office/drawing/2014/main" id="{8AF39DE2-24DA-DD7C-C858-95D2AB3AA134}"/>
              </a:ext>
            </a:extLst>
          </p:cNvPr>
          <p:cNvSpPr>
            <a:spLocks noGrp="1"/>
          </p:cNvSpPr>
          <p:nvPr>
            <p:ph idx="1"/>
          </p:nvPr>
        </p:nvSpPr>
        <p:spPr/>
        <p:txBody>
          <a:bodyPr/>
          <a:lstStyle/>
          <a:p>
            <a:pPr algn="just"/>
            <a:r>
              <a:rPr lang="el-GR" sz="2000" b="1" dirty="0">
                <a:solidFill>
                  <a:srgbClr val="002060"/>
                </a:solidFill>
                <a:latin typeface="Arial" panose="020B0604020202020204" pitchFamily="34" charset="0"/>
                <a:cs typeface="Arial" panose="020B0604020202020204" pitchFamily="34" charset="0"/>
              </a:rPr>
              <a:t>Δεδομένα προσωπικού χαρακτήρα</a:t>
            </a:r>
            <a:r>
              <a:rPr lang="el-GR" sz="2000" dirty="0">
                <a:solidFill>
                  <a:srgbClr val="002060"/>
                </a:solidFill>
                <a:latin typeface="Arial" panose="020B0604020202020204" pitchFamily="34" charset="0"/>
                <a:cs typeface="Arial" panose="020B0604020202020204" pitchFamily="34" charset="0"/>
              </a:rPr>
              <a:t>: κάθε πληροφορία που άμεσα ή έμμεσα ταυτοποιεί ή μπορεί να ταυτοποιήσει ένα φυσικό πρόσωπο εν ζωή («υποκείμενο των δεδομένων») </a:t>
            </a:r>
          </a:p>
          <a:p>
            <a:pPr algn="just"/>
            <a:r>
              <a:rPr lang="el-GR" sz="2000" b="1" dirty="0">
                <a:solidFill>
                  <a:srgbClr val="002060"/>
                </a:solidFill>
                <a:latin typeface="Arial" panose="020B0604020202020204" pitchFamily="34" charset="0"/>
                <a:cs typeface="Arial" panose="020B0604020202020204" pitchFamily="34" charset="0"/>
              </a:rPr>
              <a:t>Επεξεργασία</a:t>
            </a:r>
            <a:r>
              <a:rPr lang="el-GR" sz="2000" dirty="0">
                <a:solidFill>
                  <a:srgbClr val="002060"/>
                </a:solidFill>
                <a:latin typeface="Arial" panose="020B0604020202020204" pitchFamily="34" charset="0"/>
                <a:cs typeface="Arial" panose="020B0604020202020204" pitchFamily="34" charset="0"/>
              </a:rPr>
              <a:t>: κάθε πράξη ή σειρά πράξεων (π.χ. συλλογή, κοινοποίηση, διαγραφή </a:t>
            </a:r>
            <a:r>
              <a:rPr lang="el-GR" sz="2000" dirty="0" err="1">
                <a:solidFill>
                  <a:srgbClr val="002060"/>
                </a:solidFill>
                <a:latin typeface="Arial" panose="020B0604020202020204" pitchFamily="34" charset="0"/>
                <a:cs typeface="Arial" panose="020B0604020202020204" pitchFamily="34" charset="0"/>
              </a:rPr>
              <a:t>κτλ</a:t>
            </a:r>
            <a:r>
              <a:rPr lang="el-GR" sz="2000" dirty="0">
                <a:solidFill>
                  <a:srgbClr val="002060"/>
                </a:solidFill>
                <a:latin typeface="Arial" panose="020B0604020202020204" pitchFamily="34" charset="0"/>
                <a:cs typeface="Arial" panose="020B0604020202020204" pitchFamily="34" charset="0"/>
              </a:rPr>
              <a:t>) που πραγματοποιείται με ή χωρίς τη χρήση αυτοματοποιημένων μέσων, σε δεδομένα ή σε σύνολα δεδομένων προσωπικού χαρακτήρα</a:t>
            </a:r>
          </a:p>
          <a:p>
            <a:pPr algn="just"/>
            <a:r>
              <a:rPr lang="el-GR" sz="2000" b="1" dirty="0">
                <a:solidFill>
                  <a:srgbClr val="002060"/>
                </a:solidFill>
                <a:latin typeface="Arial" panose="020B0604020202020204" pitchFamily="34" charset="0"/>
                <a:cs typeface="Arial" panose="020B0604020202020204" pitchFamily="34" charset="0"/>
              </a:rPr>
              <a:t>Υπεύθυνος επεξεργασίας</a:t>
            </a:r>
            <a:r>
              <a:rPr lang="el-GR" sz="2000" dirty="0">
                <a:solidFill>
                  <a:srgbClr val="002060"/>
                </a:solidFill>
                <a:latin typeface="Arial" panose="020B0604020202020204" pitchFamily="34" charset="0"/>
                <a:cs typeface="Arial" panose="020B0604020202020204" pitchFamily="34" charset="0"/>
              </a:rPr>
              <a:t>: το φυσικό ή νομικό πρόσωπο, η δημόσια αρχή, η υπηρεσία ή άλλος φορέας που, μόνα τους ή από κοινού με άλλα, καθορίζουν τους σκοπούς και τον τρόπο επεξεργασίας των δεδομένων προσωπικού χαρακτήρα</a:t>
            </a:r>
            <a:endParaRPr lang="en-US" sz="2000" dirty="0">
              <a:solidFill>
                <a:srgbClr val="002060"/>
              </a:solidFill>
              <a:latin typeface="Arial" panose="020B0604020202020204" pitchFamily="34" charset="0"/>
              <a:cs typeface="Arial" panose="020B0604020202020204" pitchFamily="34" charset="0"/>
            </a:endParaRPr>
          </a:p>
          <a:p>
            <a:pPr algn="just"/>
            <a:r>
              <a:rPr lang="el-GR" sz="2000" b="1" dirty="0">
                <a:solidFill>
                  <a:srgbClr val="002060"/>
                </a:solidFill>
                <a:latin typeface="Arial" panose="020B0604020202020204" pitchFamily="34" charset="0"/>
                <a:cs typeface="Arial" panose="020B0604020202020204" pitchFamily="34" charset="0"/>
              </a:rPr>
              <a:t>Εκτελών την επεξεργασία</a:t>
            </a:r>
            <a:r>
              <a:rPr lang="el-GR" sz="2000" dirty="0">
                <a:solidFill>
                  <a:srgbClr val="002060"/>
                </a:solidFill>
                <a:latin typeface="Arial" panose="020B0604020202020204" pitchFamily="34" charset="0"/>
                <a:cs typeface="Arial" panose="020B0604020202020204" pitchFamily="34" charset="0"/>
              </a:rPr>
              <a:t>: το φυσικό ή νομικό πρόσωπο, η δημόσια αρχή, η υπηρεσία ή άλλος φορέας που επεξεργάζεται δεδομένα προσωπικού χαρακτήρα για λογαριασμό του υπευθύνου επεξεργασίας</a:t>
            </a:r>
          </a:p>
          <a:p>
            <a:pPr marL="0" indent="0">
              <a:buNone/>
            </a:pPr>
            <a:endParaRPr lang="el-GR" dirty="0"/>
          </a:p>
        </p:txBody>
      </p:sp>
      <p:pic>
        <p:nvPicPr>
          <p:cNvPr id="4" name="Picture 3">
            <a:extLst>
              <a:ext uri="{FF2B5EF4-FFF2-40B4-BE49-F238E27FC236}">
                <a16:creationId xmlns:a16="http://schemas.microsoft.com/office/drawing/2014/main" id="{1C7F0A56-49F1-4B58-0B90-343E88B96090}"/>
              </a:ext>
            </a:extLst>
          </p:cNvPr>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454634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3B7DA-FC58-7664-8797-21A27F2BCE9B}"/>
              </a:ext>
            </a:extLst>
          </p:cNvPr>
          <p:cNvSpPr>
            <a:spLocks noGrp="1"/>
          </p:cNvSpPr>
          <p:nvPr>
            <p:ph type="title"/>
          </p:nvPr>
        </p:nvSpPr>
        <p:spPr/>
        <p:txBody>
          <a:bodyPr/>
          <a:lstStyle/>
          <a:p>
            <a:r>
              <a:rPr lang="el-GR" b="1" dirty="0">
                <a:solidFill>
                  <a:srgbClr val="002060"/>
                </a:solidFill>
                <a:latin typeface="Arial" panose="020B0604020202020204" pitchFamily="34" charset="0"/>
                <a:cs typeface="Arial" panose="020B0604020202020204" pitchFamily="34" charset="0"/>
              </a:rPr>
              <a:t>Ειδικές κατηγορίες δεδομένων</a:t>
            </a:r>
            <a:endParaRPr lang="el-GR" dirty="0">
              <a:solidFill>
                <a:srgbClr val="002060"/>
              </a:solidFill>
            </a:endParaRPr>
          </a:p>
        </p:txBody>
      </p:sp>
      <p:sp>
        <p:nvSpPr>
          <p:cNvPr id="3" name="Content Placeholder 2">
            <a:extLst>
              <a:ext uri="{FF2B5EF4-FFF2-40B4-BE49-F238E27FC236}">
                <a16:creationId xmlns:a16="http://schemas.microsoft.com/office/drawing/2014/main" id="{92B011FE-4AF0-5558-A8BA-3273631F8704}"/>
              </a:ext>
            </a:extLst>
          </p:cNvPr>
          <p:cNvSpPr>
            <a:spLocks noGrp="1"/>
          </p:cNvSpPr>
          <p:nvPr>
            <p:ph idx="1"/>
          </p:nvPr>
        </p:nvSpPr>
        <p:spPr/>
        <p:txBody>
          <a:bodyPr/>
          <a:lstStyle/>
          <a:p>
            <a:pPr marL="0" indent="0">
              <a:buNone/>
            </a:pPr>
            <a:r>
              <a:rPr lang="el-GR" sz="2000" dirty="0">
                <a:solidFill>
                  <a:srgbClr val="002060"/>
                </a:solidFill>
                <a:latin typeface="Arial" panose="020B0604020202020204" pitchFamily="34" charset="0"/>
                <a:cs typeface="Arial" panose="020B0604020202020204" pitchFamily="34" charset="0"/>
              </a:rPr>
              <a:t>Δεδομένα προσωπικού χαρακτήρα που αποκαλύπτουν:</a:t>
            </a:r>
          </a:p>
          <a:p>
            <a:r>
              <a:rPr lang="el-GR" sz="2000" dirty="0">
                <a:solidFill>
                  <a:srgbClr val="002060"/>
                </a:solidFill>
                <a:latin typeface="Arial" panose="020B0604020202020204" pitchFamily="34" charset="0"/>
                <a:cs typeface="Arial" panose="020B0604020202020204" pitchFamily="34" charset="0"/>
              </a:rPr>
              <a:t>Φυλετική / </a:t>
            </a:r>
            <a:r>
              <a:rPr lang="el-GR" sz="2000" dirty="0" err="1">
                <a:solidFill>
                  <a:srgbClr val="002060"/>
                </a:solidFill>
                <a:latin typeface="Arial" panose="020B0604020202020204" pitchFamily="34" charset="0"/>
                <a:cs typeface="Arial" panose="020B0604020202020204" pitchFamily="34" charset="0"/>
              </a:rPr>
              <a:t>εθνοτική</a:t>
            </a:r>
            <a:r>
              <a:rPr lang="el-GR" sz="2000" dirty="0">
                <a:solidFill>
                  <a:srgbClr val="002060"/>
                </a:solidFill>
                <a:latin typeface="Arial" panose="020B0604020202020204" pitchFamily="34" charset="0"/>
                <a:cs typeface="Arial" panose="020B0604020202020204" pitchFamily="34" charset="0"/>
              </a:rPr>
              <a:t> καταγωγή</a:t>
            </a:r>
          </a:p>
          <a:p>
            <a:r>
              <a:rPr lang="el-GR" sz="2000" dirty="0">
                <a:solidFill>
                  <a:srgbClr val="002060"/>
                </a:solidFill>
                <a:latin typeface="Arial" panose="020B0604020202020204" pitchFamily="34" charset="0"/>
                <a:cs typeface="Arial" panose="020B0604020202020204" pitchFamily="34" charset="0"/>
              </a:rPr>
              <a:t>Πολιτικά φρονήματα</a:t>
            </a:r>
          </a:p>
          <a:p>
            <a:r>
              <a:rPr lang="el-GR" sz="2000" dirty="0">
                <a:solidFill>
                  <a:srgbClr val="002060"/>
                </a:solidFill>
                <a:latin typeface="Arial" panose="020B0604020202020204" pitchFamily="34" charset="0"/>
                <a:cs typeface="Arial" panose="020B0604020202020204" pitchFamily="34" charset="0"/>
              </a:rPr>
              <a:t>Θρησκευτικές / φιλοσοφικές πεποιθήσεις</a:t>
            </a:r>
          </a:p>
          <a:p>
            <a:r>
              <a:rPr lang="el-GR" sz="2000" dirty="0">
                <a:solidFill>
                  <a:srgbClr val="002060"/>
                </a:solidFill>
                <a:latin typeface="Arial" panose="020B0604020202020204" pitchFamily="34" charset="0"/>
                <a:cs typeface="Arial" panose="020B0604020202020204" pitchFamily="34" charset="0"/>
              </a:rPr>
              <a:t>Συμμετοχή σε συνδικαλιστική οργάνωση</a:t>
            </a:r>
          </a:p>
          <a:p>
            <a:r>
              <a:rPr lang="el-GR" sz="2000" dirty="0">
                <a:solidFill>
                  <a:srgbClr val="002060"/>
                </a:solidFill>
                <a:latin typeface="Arial" panose="020B0604020202020204" pitchFamily="34" charset="0"/>
                <a:cs typeface="Arial" panose="020B0604020202020204" pitchFamily="34" charset="0"/>
              </a:rPr>
              <a:t>Σεξουαλική ζωή</a:t>
            </a:r>
          </a:p>
          <a:p>
            <a:r>
              <a:rPr lang="el-GR" sz="2000" dirty="0">
                <a:solidFill>
                  <a:srgbClr val="002060"/>
                </a:solidFill>
                <a:latin typeface="Arial" panose="020B0604020202020204" pitchFamily="34" charset="0"/>
                <a:cs typeface="Arial" panose="020B0604020202020204" pitchFamily="34" charset="0"/>
              </a:rPr>
              <a:t>Γενετήσιο προσανατολισμό</a:t>
            </a:r>
          </a:p>
          <a:p>
            <a:r>
              <a:rPr lang="el-GR" sz="2000" dirty="0">
                <a:solidFill>
                  <a:srgbClr val="002060"/>
                </a:solidFill>
                <a:latin typeface="Arial" panose="020B0604020202020204" pitchFamily="34" charset="0"/>
                <a:cs typeface="Arial" panose="020B0604020202020204" pitchFamily="34" charset="0"/>
              </a:rPr>
              <a:t>Γενετικά / βιομετρικά δεδομένα</a:t>
            </a:r>
          </a:p>
          <a:p>
            <a:r>
              <a:rPr lang="el-GR" sz="2000" dirty="0">
                <a:solidFill>
                  <a:srgbClr val="002060"/>
                </a:solidFill>
                <a:latin typeface="Arial" panose="020B0604020202020204" pitchFamily="34" charset="0"/>
                <a:cs typeface="Arial" panose="020B0604020202020204" pitchFamily="34" charset="0"/>
              </a:rPr>
              <a:t>Δεδομένα υγείας</a:t>
            </a:r>
          </a:p>
          <a:p>
            <a:endParaRPr lang="el-GR" dirty="0"/>
          </a:p>
        </p:txBody>
      </p:sp>
      <p:pic>
        <p:nvPicPr>
          <p:cNvPr id="4" name="Picture 3">
            <a:extLst>
              <a:ext uri="{FF2B5EF4-FFF2-40B4-BE49-F238E27FC236}">
                <a16:creationId xmlns:a16="http://schemas.microsoft.com/office/drawing/2014/main" id="{7804D930-62D9-DCE0-C592-55E9E915FCEA}"/>
              </a:ext>
            </a:extLst>
          </p:cNvPr>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3601293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384B9-9B79-CED3-858A-AD2F82A7CC34}"/>
              </a:ext>
            </a:extLst>
          </p:cNvPr>
          <p:cNvSpPr>
            <a:spLocks noGrp="1"/>
          </p:cNvSpPr>
          <p:nvPr>
            <p:ph type="title"/>
          </p:nvPr>
        </p:nvSpPr>
        <p:spPr/>
        <p:txBody>
          <a:bodyPr/>
          <a:lstStyle/>
          <a:p>
            <a:r>
              <a:rPr lang="el-GR" b="1" dirty="0">
                <a:solidFill>
                  <a:srgbClr val="002060"/>
                </a:solidFill>
                <a:latin typeface="Arial" panose="020B0604020202020204" pitchFamily="34" charset="0"/>
                <a:cs typeface="Arial" panose="020B0604020202020204" pitchFamily="34" charset="0"/>
              </a:rPr>
              <a:t>Άρθρο 9 του ΓΚΠΔ</a:t>
            </a:r>
            <a:endParaRPr lang="el-GR" b="1" dirty="0">
              <a:solidFill>
                <a:srgbClr val="002060"/>
              </a:solidFill>
            </a:endParaRPr>
          </a:p>
        </p:txBody>
      </p:sp>
      <p:sp>
        <p:nvSpPr>
          <p:cNvPr id="3" name="Content Placeholder 2">
            <a:extLst>
              <a:ext uri="{FF2B5EF4-FFF2-40B4-BE49-F238E27FC236}">
                <a16:creationId xmlns:a16="http://schemas.microsoft.com/office/drawing/2014/main" id="{0E9AF0B0-B8FB-3669-55C1-B78C457436CD}"/>
              </a:ext>
            </a:extLst>
          </p:cNvPr>
          <p:cNvSpPr>
            <a:spLocks noGrp="1"/>
          </p:cNvSpPr>
          <p:nvPr>
            <p:ph idx="1"/>
          </p:nvPr>
        </p:nvSpPr>
        <p:spPr/>
        <p:txBody>
          <a:bodyPr/>
          <a:lstStyle/>
          <a:p>
            <a:pPr algn="just">
              <a:buFont typeface="Wingdings" panose="05000000000000000000" pitchFamily="2" charset="2"/>
              <a:buChar char="Ø"/>
            </a:pPr>
            <a:r>
              <a:rPr lang="el-GR" sz="2000" dirty="0">
                <a:solidFill>
                  <a:srgbClr val="002060"/>
                </a:solidFill>
                <a:latin typeface="Arial" panose="020B0604020202020204" pitchFamily="34" charset="0"/>
                <a:cs typeface="Arial" panose="020B0604020202020204" pitchFamily="34" charset="0"/>
              </a:rPr>
              <a:t>Ο ΓΚΠΔ παρέχει ειδική προστασία για τις ειδικές κατηγορίες δεδομένων («ευαίσθητα δεδομένα»)</a:t>
            </a:r>
          </a:p>
          <a:p>
            <a:pPr marL="0" indent="0" algn="just">
              <a:buNone/>
            </a:pPr>
            <a:endParaRPr lang="el-GR" sz="20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2000" dirty="0">
                <a:solidFill>
                  <a:srgbClr val="002060"/>
                </a:solidFill>
                <a:latin typeface="Arial" panose="020B0604020202020204" pitchFamily="34" charset="0"/>
                <a:cs typeface="Arial" panose="020B0604020202020204" pitchFamily="34" charset="0"/>
              </a:rPr>
              <a:t>Απαγορεύεται η επεξεργασία ευαίσθητων δεδομένων, εκτός κι αν πληρ</a:t>
            </a:r>
            <a:r>
              <a:rPr lang="el-GR" dirty="0">
                <a:solidFill>
                  <a:srgbClr val="002060"/>
                </a:solidFill>
                <a:latin typeface="Arial" panose="020B0604020202020204" pitchFamily="34" charset="0"/>
                <a:cs typeface="Arial" panose="020B0604020202020204" pitchFamily="34" charset="0"/>
              </a:rPr>
              <a:t>εί</a:t>
            </a:r>
            <a:r>
              <a:rPr lang="el-GR" sz="2000" dirty="0">
                <a:solidFill>
                  <a:srgbClr val="002060"/>
                </a:solidFill>
                <a:latin typeface="Arial" panose="020B0604020202020204" pitchFamily="34" charset="0"/>
                <a:cs typeface="Arial" panose="020B0604020202020204" pitchFamily="34" charset="0"/>
              </a:rPr>
              <a:t>ται κάποια από τις προϋποθέσεις που αναφέρονται στο Άρθρο 9 του ΓΚΠΔ, όπως: </a:t>
            </a:r>
          </a:p>
          <a:p>
            <a:pPr marL="0" indent="0" algn="just">
              <a:buNone/>
            </a:pPr>
            <a:r>
              <a:rPr lang="el-GR" sz="2000" dirty="0">
                <a:solidFill>
                  <a:srgbClr val="002060"/>
                </a:solidFill>
                <a:latin typeface="Arial" panose="020B0604020202020204" pitchFamily="34" charset="0"/>
                <a:cs typeface="Arial" panose="020B0604020202020204" pitchFamily="34" charset="0"/>
              </a:rPr>
              <a:t>   α) ρητή συγκατάθεση</a:t>
            </a:r>
          </a:p>
          <a:p>
            <a:pPr marL="0" indent="0" algn="just">
              <a:buNone/>
            </a:pPr>
            <a:r>
              <a:rPr lang="el-GR" dirty="0">
                <a:solidFill>
                  <a:srgbClr val="002060"/>
                </a:solidFill>
                <a:latin typeface="Arial" panose="020B0604020202020204" pitchFamily="34" charset="0"/>
                <a:cs typeface="Arial" panose="020B0604020202020204" pitchFamily="34" charset="0"/>
              </a:rPr>
              <a:t>  </a:t>
            </a:r>
            <a:r>
              <a:rPr lang="el-GR" sz="2000" dirty="0">
                <a:solidFill>
                  <a:srgbClr val="002060"/>
                </a:solidFill>
                <a:latin typeface="Arial" panose="020B0604020202020204" pitchFamily="34" charset="0"/>
                <a:cs typeface="Arial" panose="020B0604020202020204" pitchFamily="34" charset="0"/>
              </a:rPr>
              <a:t> β) ζωτικό συμφέρον</a:t>
            </a:r>
          </a:p>
          <a:p>
            <a:pPr marL="0" indent="0" algn="just">
              <a:buNone/>
            </a:pPr>
            <a:r>
              <a:rPr lang="el-GR" dirty="0">
                <a:solidFill>
                  <a:srgbClr val="002060"/>
                </a:solidFill>
                <a:latin typeface="Arial" panose="020B0604020202020204" pitchFamily="34" charset="0"/>
                <a:cs typeface="Arial" panose="020B0604020202020204" pitchFamily="34" charset="0"/>
              </a:rPr>
              <a:t>  </a:t>
            </a:r>
            <a:r>
              <a:rPr lang="el-GR" sz="2000" dirty="0">
                <a:solidFill>
                  <a:srgbClr val="002060"/>
                </a:solidFill>
                <a:latin typeface="Arial" panose="020B0604020202020204" pitchFamily="34" charset="0"/>
                <a:cs typeface="Arial" panose="020B0604020202020204" pitchFamily="34" charset="0"/>
              </a:rPr>
              <a:t> γ) δημόσιο συμφέρον</a:t>
            </a:r>
          </a:p>
          <a:p>
            <a:endParaRPr lang="el-GR" dirty="0"/>
          </a:p>
        </p:txBody>
      </p:sp>
      <p:pic>
        <p:nvPicPr>
          <p:cNvPr id="4" name="Picture 3">
            <a:extLst>
              <a:ext uri="{FF2B5EF4-FFF2-40B4-BE49-F238E27FC236}">
                <a16:creationId xmlns:a16="http://schemas.microsoft.com/office/drawing/2014/main" id="{D891E71A-102F-8354-4FEE-B37BD22CB2FD}"/>
              </a:ext>
            </a:extLst>
          </p:cNvPr>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298288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BE5F3-8798-235E-E6C3-2E01D81D1815}"/>
              </a:ext>
            </a:extLst>
          </p:cNvPr>
          <p:cNvSpPr>
            <a:spLocks noGrp="1"/>
          </p:cNvSpPr>
          <p:nvPr>
            <p:ph type="title"/>
          </p:nvPr>
        </p:nvSpPr>
        <p:spPr>
          <a:xfrm>
            <a:off x="252919" y="1123837"/>
            <a:ext cx="3161400" cy="4601183"/>
          </a:xfrm>
        </p:spPr>
        <p:txBody>
          <a:bodyPr/>
          <a:lstStyle/>
          <a:p>
            <a:r>
              <a:rPr lang="el-GR" b="1" dirty="0">
                <a:solidFill>
                  <a:srgbClr val="002060"/>
                </a:solidFill>
                <a:latin typeface="Arial" panose="020B0604020202020204" pitchFamily="34" charset="0"/>
                <a:cs typeface="Arial" panose="020B0604020202020204" pitchFamily="34" charset="0"/>
              </a:rPr>
              <a:t>Βασικές Αρχές</a:t>
            </a:r>
            <a:r>
              <a:rPr lang="en-GB" b="1" dirty="0">
                <a:solidFill>
                  <a:srgbClr val="002060"/>
                </a:solidFill>
                <a:latin typeface="Arial" panose="020B0604020202020204" pitchFamily="34" charset="0"/>
                <a:cs typeface="Arial" panose="020B0604020202020204" pitchFamily="34" charset="0"/>
              </a:rPr>
              <a:t> </a:t>
            </a:r>
            <a:r>
              <a:rPr lang="el-GR" b="1" dirty="0">
                <a:solidFill>
                  <a:srgbClr val="002060"/>
                </a:solidFill>
                <a:latin typeface="Arial" panose="020B0604020202020204" pitchFamily="34" charset="0"/>
                <a:cs typeface="Arial" panose="020B0604020202020204" pitchFamily="34" charset="0"/>
              </a:rPr>
              <a:t>σύννομης επεξεργασίας </a:t>
            </a:r>
            <a:br>
              <a:rPr lang="el-GR" b="1" dirty="0">
                <a:solidFill>
                  <a:srgbClr val="002060"/>
                </a:solidFill>
                <a:latin typeface="Arial" panose="020B0604020202020204" pitchFamily="34" charset="0"/>
                <a:cs typeface="Arial" panose="020B0604020202020204" pitchFamily="34" charset="0"/>
              </a:rPr>
            </a:br>
            <a:r>
              <a:rPr lang="el-GR" b="1" dirty="0">
                <a:solidFill>
                  <a:srgbClr val="002060"/>
                </a:solidFill>
                <a:latin typeface="Arial" panose="020B0604020202020204" pitchFamily="34" charset="0"/>
                <a:cs typeface="Arial" panose="020B0604020202020204" pitchFamily="34" charset="0"/>
              </a:rPr>
              <a:t>προσωπικών δεδομένων</a:t>
            </a:r>
            <a:endParaRPr lang="el-GR" dirty="0">
              <a:solidFill>
                <a:srgbClr val="002060"/>
              </a:solidFill>
            </a:endParaRPr>
          </a:p>
        </p:txBody>
      </p:sp>
      <p:sp>
        <p:nvSpPr>
          <p:cNvPr id="3" name="Content Placeholder 2">
            <a:extLst>
              <a:ext uri="{FF2B5EF4-FFF2-40B4-BE49-F238E27FC236}">
                <a16:creationId xmlns:a16="http://schemas.microsoft.com/office/drawing/2014/main" id="{25C481BD-0498-6F4A-488C-33692F113DDB}"/>
              </a:ext>
            </a:extLst>
          </p:cNvPr>
          <p:cNvSpPr>
            <a:spLocks noGrp="1"/>
          </p:cNvSpPr>
          <p:nvPr>
            <p:ph idx="1"/>
          </p:nvPr>
        </p:nvSpPr>
        <p:spPr/>
        <p:txBody>
          <a:bodyPr/>
          <a:lstStyle/>
          <a:p>
            <a:pPr algn="just"/>
            <a:r>
              <a:rPr lang="el-GR" sz="2000" dirty="0">
                <a:solidFill>
                  <a:srgbClr val="002060"/>
                </a:solidFill>
                <a:latin typeface="Arial" panose="020B0604020202020204" pitchFamily="34" charset="0"/>
                <a:cs typeface="Arial" panose="020B0604020202020204" pitchFamily="34" charset="0"/>
              </a:rPr>
              <a:t>Αρχή της Νομιμότητας, Αντικειμενικότητας και Διαφάνειας</a:t>
            </a:r>
          </a:p>
          <a:p>
            <a:pPr algn="just"/>
            <a:r>
              <a:rPr lang="el-GR" sz="2000" dirty="0">
                <a:solidFill>
                  <a:srgbClr val="002060"/>
                </a:solidFill>
                <a:latin typeface="Arial" panose="020B0604020202020204" pitchFamily="34" charset="0"/>
                <a:cs typeface="Arial" panose="020B0604020202020204" pitchFamily="34" charset="0"/>
              </a:rPr>
              <a:t>Αρχή του Περιορισμού του Σκοπού</a:t>
            </a:r>
          </a:p>
          <a:p>
            <a:pPr algn="just"/>
            <a:r>
              <a:rPr lang="el-GR" sz="2000" dirty="0">
                <a:solidFill>
                  <a:srgbClr val="002060"/>
                </a:solidFill>
                <a:latin typeface="Arial" panose="020B0604020202020204" pitchFamily="34" charset="0"/>
                <a:cs typeface="Arial" panose="020B0604020202020204" pitchFamily="34" charset="0"/>
              </a:rPr>
              <a:t>Αρχή της Ελαχιστοποίησης των Δεδομένων</a:t>
            </a:r>
          </a:p>
          <a:p>
            <a:pPr algn="just"/>
            <a:r>
              <a:rPr lang="el-GR" sz="2000" dirty="0">
                <a:solidFill>
                  <a:srgbClr val="002060"/>
                </a:solidFill>
                <a:latin typeface="Arial" panose="020B0604020202020204" pitchFamily="34" charset="0"/>
                <a:cs typeface="Arial" panose="020B0604020202020204" pitchFamily="34" charset="0"/>
              </a:rPr>
              <a:t>Αρχή της Ακρίβειας</a:t>
            </a:r>
          </a:p>
          <a:p>
            <a:pPr algn="just"/>
            <a:r>
              <a:rPr lang="el-GR" sz="2000" dirty="0">
                <a:solidFill>
                  <a:srgbClr val="002060"/>
                </a:solidFill>
                <a:latin typeface="Arial" panose="020B0604020202020204" pitchFamily="34" charset="0"/>
                <a:cs typeface="Arial" panose="020B0604020202020204" pitchFamily="34" charset="0"/>
              </a:rPr>
              <a:t>Αρχή του Περιορισμού της Περιόδου Αποθήκευσης</a:t>
            </a:r>
          </a:p>
          <a:p>
            <a:pPr algn="just"/>
            <a:r>
              <a:rPr lang="el-GR" sz="2000" dirty="0">
                <a:solidFill>
                  <a:srgbClr val="002060"/>
                </a:solidFill>
                <a:latin typeface="Arial" panose="020B0604020202020204" pitchFamily="34" charset="0"/>
                <a:cs typeface="Arial" panose="020B0604020202020204" pitchFamily="34" charset="0"/>
              </a:rPr>
              <a:t>Αρχή της Ακεραιότητας και Εμπιστευτικότητας</a:t>
            </a:r>
          </a:p>
          <a:p>
            <a:pPr algn="just"/>
            <a:r>
              <a:rPr lang="el-GR" sz="2000" dirty="0">
                <a:solidFill>
                  <a:srgbClr val="002060"/>
                </a:solidFill>
                <a:latin typeface="Arial" panose="020B0604020202020204" pitchFamily="34" charset="0"/>
                <a:cs typeface="Arial" panose="020B0604020202020204" pitchFamily="34" charset="0"/>
              </a:rPr>
              <a:t>Αρχή της Λογοδοσίας</a:t>
            </a:r>
          </a:p>
          <a:p>
            <a:endParaRPr lang="el-GR" dirty="0"/>
          </a:p>
        </p:txBody>
      </p:sp>
      <p:pic>
        <p:nvPicPr>
          <p:cNvPr id="4" name="Picture 3">
            <a:extLst>
              <a:ext uri="{FF2B5EF4-FFF2-40B4-BE49-F238E27FC236}">
                <a16:creationId xmlns:a16="http://schemas.microsoft.com/office/drawing/2014/main" id="{1F8DBBD9-76B7-462F-694A-11CB3448C783}"/>
              </a:ext>
            </a:extLst>
          </p:cNvPr>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2638634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FE8FC-B946-1040-78AD-DA01010C8CE6}"/>
              </a:ext>
            </a:extLst>
          </p:cNvPr>
          <p:cNvSpPr>
            <a:spLocks noGrp="1"/>
          </p:cNvSpPr>
          <p:nvPr>
            <p:ph type="title"/>
          </p:nvPr>
        </p:nvSpPr>
        <p:spPr>
          <a:xfrm>
            <a:off x="252919" y="1123837"/>
            <a:ext cx="3111066" cy="4601183"/>
          </a:xfrm>
        </p:spPr>
        <p:txBody>
          <a:bodyPr/>
          <a:lstStyle/>
          <a:p>
            <a:r>
              <a:rPr lang="el-GR" b="1" dirty="0">
                <a:solidFill>
                  <a:srgbClr val="002060"/>
                </a:solidFill>
                <a:latin typeface="Arial" panose="020B0604020202020204" pitchFamily="34" charset="0"/>
                <a:cs typeface="Arial" panose="020B0604020202020204" pitchFamily="34" charset="0"/>
              </a:rPr>
              <a:t>Δικαιώματα υποκειμένων των δεδομένων</a:t>
            </a:r>
            <a:endParaRPr lang="el-GR" dirty="0">
              <a:solidFill>
                <a:srgbClr val="002060"/>
              </a:solidFill>
            </a:endParaRPr>
          </a:p>
        </p:txBody>
      </p:sp>
      <p:sp>
        <p:nvSpPr>
          <p:cNvPr id="3" name="Content Placeholder 2">
            <a:extLst>
              <a:ext uri="{FF2B5EF4-FFF2-40B4-BE49-F238E27FC236}">
                <a16:creationId xmlns:a16="http://schemas.microsoft.com/office/drawing/2014/main" id="{82EC602E-6F45-3988-1288-08153312C01C}"/>
              </a:ext>
            </a:extLst>
          </p:cNvPr>
          <p:cNvSpPr>
            <a:spLocks noGrp="1"/>
          </p:cNvSpPr>
          <p:nvPr>
            <p:ph idx="1"/>
          </p:nvPr>
        </p:nvSpPr>
        <p:spPr/>
        <p:txBody>
          <a:bodyPr/>
          <a:lstStyle/>
          <a:p>
            <a:pPr algn="just"/>
            <a:r>
              <a:rPr lang="el-GR" sz="2000" dirty="0">
                <a:solidFill>
                  <a:srgbClr val="002060"/>
                </a:solidFill>
                <a:latin typeface="Arial" panose="020B0604020202020204" pitchFamily="34" charset="0"/>
                <a:cs typeface="Arial" panose="020B0604020202020204" pitchFamily="34" charset="0"/>
              </a:rPr>
              <a:t>Ενημέρωσης </a:t>
            </a:r>
          </a:p>
          <a:p>
            <a:pPr algn="just"/>
            <a:r>
              <a:rPr lang="el-GR" sz="2000" dirty="0">
                <a:solidFill>
                  <a:srgbClr val="002060"/>
                </a:solidFill>
                <a:latin typeface="Arial" panose="020B0604020202020204" pitchFamily="34" charset="0"/>
                <a:cs typeface="Arial" panose="020B0604020202020204" pitchFamily="34" charset="0"/>
              </a:rPr>
              <a:t>Πρόσβασης</a:t>
            </a:r>
          </a:p>
          <a:p>
            <a:pPr algn="just"/>
            <a:r>
              <a:rPr lang="el-GR" sz="2000" dirty="0">
                <a:solidFill>
                  <a:srgbClr val="002060"/>
                </a:solidFill>
                <a:latin typeface="Arial" panose="020B0604020202020204" pitchFamily="34" charset="0"/>
                <a:cs typeface="Arial" panose="020B0604020202020204" pitchFamily="34" charset="0"/>
              </a:rPr>
              <a:t>Διόρθωσης </a:t>
            </a:r>
          </a:p>
          <a:p>
            <a:pPr algn="just"/>
            <a:r>
              <a:rPr lang="el-GR" sz="2000" dirty="0">
                <a:solidFill>
                  <a:srgbClr val="002060"/>
                </a:solidFill>
                <a:latin typeface="Arial" panose="020B0604020202020204" pitchFamily="34" charset="0"/>
                <a:cs typeface="Arial" panose="020B0604020202020204" pitchFamily="34" charset="0"/>
              </a:rPr>
              <a:t>Διαγραφής</a:t>
            </a:r>
          </a:p>
          <a:p>
            <a:pPr algn="just"/>
            <a:r>
              <a:rPr lang="el-GR" sz="2000" dirty="0">
                <a:solidFill>
                  <a:srgbClr val="002060"/>
                </a:solidFill>
                <a:latin typeface="Arial" panose="020B0604020202020204" pitchFamily="34" charset="0"/>
                <a:cs typeface="Arial" panose="020B0604020202020204" pitchFamily="34" charset="0"/>
              </a:rPr>
              <a:t>Περιορισμού της επεξεργασίας </a:t>
            </a:r>
          </a:p>
          <a:p>
            <a:pPr algn="just"/>
            <a:r>
              <a:rPr lang="el-GR" sz="2000" dirty="0">
                <a:solidFill>
                  <a:srgbClr val="002060"/>
                </a:solidFill>
                <a:latin typeface="Arial" panose="020B0604020202020204" pitchFamily="34" charset="0"/>
                <a:cs typeface="Arial" panose="020B0604020202020204" pitchFamily="34" charset="0"/>
              </a:rPr>
              <a:t>Εναντίωσης</a:t>
            </a:r>
          </a:p>
          <a:p>
            <a:pPr algn="just"/>
            <a:r>
              <a:rPr lang="el-GR" sz="2000" dirty="0">
                <a:solidFill>
                  <a:srgbClr val="002060"/>
                </a:solidFill>
                <a:latin typeface="Arial" panose="020B0604020202020204" pitchFamily="34" charset="0"/>
                <a:cs typeface="Arial" panose="020B0604020202020204" pitchFamily="34" charset="0"/>
              </a:rPr>
              <a:t>Φορητότητας των δεδομένων</a:t>
            </a:r>
          </a:p>
          <a:p>
            <a:pPr algn="just"/>
            <a:r>
              <a:rPr lang="el-GR" sz="2000" dirty="0">
                <a:solidFill>
                  <a:srgbClr val="002060"/>
                </a:solidFill>
                <a:latin typeface="Arial" panose="020B0604020202020204" pitchFamily="34" charset="0"/>
                <a:cs typeface="Arial" panose="020B0604020202020204" pitchFamily="34" charset="0"/>
              </a:rPr>
              <a:t>Αντίρρησης σε αυτοματοποιημένη απόφαση περιλαμβανομένης της κατάρτισης προφίλ</a:t>
            </a:r>
          </a:p>
          <a:p>
            <a:pPr marL="0" indent="0">
              <a:buNone/>
            </a:pPr>
            <a:endParaRPr lang="el-GR" dirty="0"/>
          </a:p>
        </p:txBody>
      </p:sp>
      <p:pic>
        <p:nvPicPr>
          <p:cNvPr id="4" name="Picture 3">
            <a:extLst>
              <a:ext uri="{FF2B5EF4-FFF2-40B4-BE49-F238E27FC236}">
                <a16:creationId xmlns:a16="http://schemas.microsoft.com/office/drawing/2014/main" id="{5D498619-826E-C2D8-1E82-E114FA562159}"/>
              </a:ext>
            </a:extLst>
          </p:cNvPr>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1308792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DBCB3-521A-1759-3FDC-6B21E479F4EB}"/>
              </a:ext>
            </a:extLst>
          </p:cNvPr>
          <p:cNvSpPr>
            <a:spLocks noGrp="1"/>
          </p:cNvSpPr>
          <p:nvPr>
            <p:ph type="title"/>
          </p:nvPr>
        </p:nvSpPr>
        <p:spPr/>
        <p:txBody>
          <a:bodyPr/>
          <a:lstStyle/>
          <a:p>
            <a:r>
              <a:rPr lang="el-GR" b="1" dirty="0">
                <a:solidFill>
                  <a:srgbClr val="002060"/>
                </a:solidFill>
                <a:latin typeface="Arial" panose="020B0604020202020204" pitchFamily="34" charset="0"/>
                <a:cs typeface="Arial" panose="020B0604020202020204" pitchFamily="34" charset="0"/>
              </a:rPr>
              <a:t>Σύνδεσμος Γονέων</a:t>
            </a:r>
          </a:p>
        </p:txBody>
      </p:sp>
      <p:sp>
        <p:nvSpPr>
          <p:cNvPr id="3" name="Content Placeholder 2">
            <a:extLst>
              <a:ext uri="{FF2B5EF4-FFF2-40B4-BE49-F238E27FC236}">
                <a16:creationId xmlns:a16="http://schemas.microsoft.com/office/drawing/2014/main" id="{7CE01B16-BF6F-88E4-7A50-2A84CC1956E9}"/>
              </a:ext>
            </a:extLst>
          </p:cNvPr>
          <p:cNvSpPr>
            <a:spLocks noGrp="1"/>
          </p:cNvSpPr>
          <p:nvPr>
            <p:ph idx="1"/>
          </p:nvPr>
        </p:nvSpPr>
        <p:spPr>
          <a:xfrm>
            <a:off x="3869268" y="1123836"/>
            <a:ext cx="7315200" cy="4860911"/>
          </a:xfrm>
        </p:spPr>
        <p:txBody>
          <a:bodyPr/>
          <a:lstStyle/>
          <a:p>
            <a:pPr marL="0" indent="0">
              <a:buNone/>
            </a:pPr>
            <a:r>
              <a:rPr lang="el-GR" sz="2000" dirty="0">
                <a:solidFill>
                  <a:srgbClr val="002060"/>
                </a:solidFill>
                <a:latin typeface="Arial" panose="020B0604020202020204" pitchFamily="34" charset="0"/>
                <a:cs typeface="Arial" panose="020B0604020202020204" pitchFamily="34" charset="0"/>
              </a:rPr>
              <a:t>Ο Σύνδεσμος Γονέων κάθε σχολικής μονάδας είναι ξεχωριστός </a:t>
            </a:r>
            <a:r>
              <a:rPr lang="el-GR" sz="2000" b="1" dirty="0">
                <a:solidFill>
                  <a:srgbClr val="002060"/>
                </a:solidFill>
                <a:latin typeface="Arial" panose="020B0604020202020204" pitchFamily="34" charset="0"/>
                <a:cs typeface="Arial" panose="020B0604020202020204" pitchFamily="34" charset="0"/>
              </a:rPr>
              <a:t>Υπεύθυνος Επεξεργασίας </a:t>
            </a:r>
          </a:p>
          <a:p>
            <a:endParaRPr lang="el-GR" b="1" dirty="0">
              <a:solidFill>
                <a:srgbClr val="002060"/>
              </a:solidFill>
              <a:latin typeface="Arial" panose="020B0604020202020204" pitchFamily="34" charset="0"/>
              <a:cs typeface="Arial" panose="020B0604020202020204" pitchFamily="34" charset="0"/>
            </a:endParaRPr>
          </a:p>
          <a:p>
            <a:pPr algn="just">
              <a:lnSpc>
                <a:spcPct val="105000"/>
              </a:lnSpc>
              <a:spcAft>
                <a:spcPts val="800"/>
              </a:spcAft>
              <a:buFont typeface="Wingdings" panose="05000000000000000000" pitchFamily="2" charset="2"/>
              <a:buChar char="Ø"/>
            </a:pPr>
            <a:r>
              <a:rPr lang="el-GR" dirty="0">
                <a:solidFill>
                  <a:srgbClr val="002060"/>
                </a:solidFill>
                <a:latin typeface="Arial" panose="020B0604020202020204" pitchFamily="34" charset="0"/>
                <a:cs typeface="Arial" panose="020B0604020202020204" pitchFamily="34" charset="0"/>
              </a:rPr>
              <a:t>Είναι υπεύθυνος για κάθε πράξη</a:t>
            </a:r>
            <a:r>
              <a:rPr lang="el-GR" dirty="0">
                <a:solidFill>
                  <a:srgbClr val="002060"/>
                </a:solidFill>
                <a:effectLst/>
                <a:latin typeface="Arial" panose="020B0604020202020204" pitchFamily="34" charset="0"/>
                <a:ea typeface="Calibri" panose="020F0502020204030204" pitchFamily="34" charset="0"/>
                <a:cs typeface="Arial" panose="020B0604020202020204" pitchFamily="34" charset="0"/>
              </a:rPr>
              <a:t> επεξεργασίας σχετικά με τη συλλογή</a:t>
            </a:r>
            <a:r>
              <a:rPr lang="el-GR" dirty="0">
                <a:solidFill>
                  <a:srgbClr val="002060"/>
                </a:solidFill>
                <a:latin typeface="Arial" panose="020B0604020202020204" pitchFamily="34" charset="0"/>
                <a:ea typeface="Calibri" panose="020F0502020204030204" pitchFamily="34" charset="0"/>
                <a:cs typeface="Arial" panose="020B0604020202020204" pitchFamily="34" charset="0"/>
              </a:rPr>
              <a:t> και</a:t>
            </a:r>
            <a:r>
              <a:rPr lang="el-GR" dirty="0">
                <a:solidFill>
                  <a:srgbClr val="002060"/>
                </a:solidFill>
                <a:effectLst/>
                <a:latin typeface="Arial" panose="020B0604020202020204" pitchFamily="34" charset="0"/>
                <a:ea typeface="Calibri" panose="020F0502020204030204" pitchFamily="34" charset="0"/>
                <a:cs typeface="Arial" panose="020B0604020202020204" pitchFamily="34" charset="0"/>
              </a:rPr>
              <a:t> καταγραφή προσωπικών δεδομένων των μαθητών </a:t>
            </a:r>
          </a:p>
          <a:p>
            <a:pPr algn="just">
              <a:lnSpc>
                <a:spcPct val="105000"/>
              </a:lnSpc>
              <a:spcAft>
                <a:spcPts val="800"/>
              </a:spcAft>
              <a:buFont typeface="Wingdings" panose="05000000000000000000" pitchFamily="2" charset="2"/>
              <a:buChar char="Ø"/>
            </a:pPr>
            <a:r>
              <a:rPr lang="el-GR" dirty="0">
                <a:solidFill>
                  <a:srgbClr val="002060"/>
                </a:solidFill>
                <a:latin typeface="Arial" panose="020B0604020202020204" pitchFamily="34" charset="0"/>
                <a:ea typeface="Calibri" panose="020F0502020204030204" pitchFamily="34" charset="0"/>
                <a:cs typeface="Arial" panose="020B0604020202020204" pitchFamily="34" charset="0"/>
              </a:rPr>
              <a:t>Συλλογή στοιχείων μαθητών απευθείας από κηδεμόνες και μετά από ενημέρωση </a:t>
            </a:r>
            <a:endParaRPr lang="el-GR"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5000"/>
              </a:lnSpc>
              <a:spcAft>
                <a:spcPts val="800"/>
              </a:spcAft>
              <a:buNone/>
            </a:pPr>
            <a:endParaRPr lang="el-GR" dirty="0">
              <a:solidFill>
                <a:srgbClr val="002060"/>
              </a:solidFill>
              <a:latin typeface="Arial" panose="020B0604020202020204" pitchFamily="34" charset="0"/>
              <a:cs typeface="Arial" panose="020B0604020202020204" pitchFamily="34" charset="0"/>
            </a:endParaRPr>
          </a:p>
          <a:p>
            <a:pPr marL="0" indent="0">
              <a:buNone/>
            </a:pPr>
            <a:endParaRPr lang="el-GR" b="1" dirty="0">
              <a:solidFill>
                <a:srgbClr val="002060"/>
              </a:solidFill>
              <a:latin typeface="Arial" panose="020B0604020202020204" pitchFamily="34" charset="0"/>
              <a:cs typeface="Arial" panose="020B0604020202020204" pitchFamily="34" charset="0"/>
            </a:endParaRPr>
          </a:p>
          <a:p>
            <a:endParaRPr lang="el-GR" b="1" dirty="0">
              <a:solidFill>
                <a:srgbClr val="002060"/>
              </a:solidFill>
            </a:endParaRPr>
          </a:p>
        </p:txBody>
      </p:sp>
      <p:pic>
        <p:nvPicPr>
          <p:cNvPr id="4" name="Picture 3">
            <a:extLst>
              <a:ext uri="{FF2B5EF4-FFF2-40B4-BE49-F238E27FC236}">
                <a16:creationId xmlns:a16="http://schemas.microsoft.com/office/drawing/2014/main" id="{E61E2EC9-7331-7533-E313-0F892D5280D1}"/>
              </a:ext>
            </a:extLst>
          </p:cNvPr>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1110331906"/>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447</TotalTime>
  <Words>996</Words>
  <PresentationFormat>Widescreen</PresentationFormat>
  <Paragraphs>115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Corbel</vt:lpstr>
      <vt:lpstr>Wingdings</vt:lpstr>
      <vt:lpstr>Wingdings 2</vt:lpstr>
      <vt:lpstr>Frame</vt:lpstr>
      <vt:lpstr>    Νομικό Πλαίσιο Προστασίας Προσωπικών Δεδομένων  Ομοσπονδία Συνδέσμου Γονέων Σχολείων Δημοτικής Εκπαίδευσης Λευκωσίας</vt:lpstr>
      <vt:lpstr>Σκοπός της παρουσίασης</vt:lpstr>
      <vt:lpstr>Νομικό πλαίσιο</vt:lpstr>
      <vt:lpstr>Βασικές έννοιες</vt:lpstr>
      <vt:lpstr>Ειδικές κατηγορίες δεδομένων</vt:lpstr>
      <vt:lpstr>Άρθρο 9 του ΓΚΠΔ</vt:lpstr>
      <vt:lpstr>Βασικές Αρχές σύννομης επεξεργασίας  προσωπικών δεδομένων</vt:lpstr>
      <vt:lpstr>Δικαιώματα υποκειμένων των δεδομένων</vt:lpstr>
      <vt:lpstr>Σύνδεσμος Γονέων</vt:lpstr>
      <vt:lpstr>Καθήκοντα</vt:lpstr>
      <vt:lpstr>Πότε είναι νόμιμη η επεξεργασία προσωπικών δεδομένων από τους Συνδέσμους Γονέων</vt:lpstr>
      <vt:lpstr>Επεξεργασία Δεδομένων Προσωπικού Χαρακτήρα Μαθητών </vt:lpstr>
      <vt:lpstr>Κατάλογοι προσωπικών δεδομένων</vt:lpstr>
      <vt:lpstr>Συγκατάθεση</vt:lpstr>
      <vt:lpstr>Θέματα για τα οποία απαιτήθηκε η παρέμβαση/ καθοδήγηση του Γραφείου</vt:lpstr>
      <vt:lpstr>PowerPoint Presentation</vt:lpstr>
      <vt:lpstr>PowerPoint Presentation</vt:lpstr>
      <vt:lpstr>Όραμα</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2023-01-20T10:39:04Z</cp:lastPrinted>
  <dcterms:created xsi:type="dcterms:W3CDTF">2023-01-20T07:34:24Z</dcterms:created>
  <dcterms:modified xsi:type="dcterms:W3CDTF">2023-01-24T12:47:29Z</dcterms:modified>
</cp:coreProperties>
</file>